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handoutMasterIdLst>
    <p:handoutMasterId r:id="rId38"/>
  </p:handoutMasterIdLst>
  <p:sldIdLst>
    <p:sldId id="269" r:id="rId2"/>
    <p:sldId id="288" r:id="rId3"/>
    <p:sldId id="298" r:id="rId4"/>
    <p:sldId id="297" r:id="rId5"/>
    <p:sldId id="296" r:id="rId6"/>
    <p:sldId id="277" r:id="rId7"/>
    <p:sldId id="289" r:id="rId8"/>
    <p:sldId id="278" r:id="rId9"/>
    <p:sldId id="283" r:id="rId10"/>
    <p:sldId id="279" r:id="rId11"/>
    <p:sldId id="287" r:id="rId12"/>
    <p:sldId id="282" r:id="rId13"/>
    <p:sldId id="284" r:id="rId14"/>
    <p:sldId id="286" r:id="rId15"/>
    <p:sldId id="290" r:id="rId16"/>
    <p:sldId id="293" r:id="rId17"/>
    <p:sldId id="294" r:id="rId18"/>
    <p:sldId id="292" r:id="rId19"/>
    <p:sldId id="291" r:id="rId20"/>
    <p:sldId id="280" r:id="rId21"/>
    <p:sldId id="295" r:id="rId22"/>
    <p:sldId id="307" r:id="rId23"/>
    <p:sldId id="274" r:id="rId24"/>
    <p:sldId id="273" r:id="rId25"/>
    <p:sldId id="272" r:id="rId26"/>
    <p:sldId id="299" r:id="rId27"/>
    <p:sldId id="270" r:id="rId28"/>
    <p:sldId id="257" r:id="rId29"/>
    <p:sldId id="306" r:id="rId30"/>
    <p:sldId id="300" r:id="rId31"/>
    <p:sldId id="301" r:id="rId32"/>
    <p:sldId id="302" r:id="rId33"/>
    <p:sldId id="303" r:id="rId34"/>
    <p:sldId id="304" r:id="rId35"/>
    <p:sldId id="305"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90" d="100"/>
          <a:sy n="90" d="100"/>
        </p:scale>
        <p:origin x="-1168"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116C5BA-747A-6C4E-A36C-D7EB22B9BE18}" type="datetimeFigureOut">
              <a:rPr lang="en-US" smtClean="0"/>
              <a:pPr/>
              <a:t>10/17/16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AEC5892-A0D2-5147-8C6A-5F8F70BE6CAE}" type="slidenum">
              <a:rPr lang="en-US" smtClean="0"/>
              <a:pPr/>
              <a:t>‹#›</a:t>
            </a:fld>
            <a:endParaRPr lang="en-US"/>
          </a:p>
        </p:txBody>
      </p:sp>
    </p:spTree>
    <p:extLst>
      <p:ext uri="{BB962C8B-B14F-4D97-AF65-F5344CB8AC3E}">
        <p14:creationId xmlns:p14="http://schemas.microsoft.com/office/powerpoint/2010/main" val="42830074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FA1255-BEB2-BB46-9605-A720F33CEB4F}" type="datetimeFigureOut">
              <a:rPr lang="en-US" smtClean="0"/>
              <a:pPr/>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BA1F2F-5636-AE41-B6B4-514235CE9A2C}" type="slidenum">
              <a:rPr lang="en-US" smtClean="0"/>
              <a:pPr/>
              <a:t>‹#›</a:t>
            </a:fld>
            <a:endParaRPr lang="en-US"/>
          </a:p>
        </p:txBody>
      </p:sp>
    </p:spTree>
    <p:extLst>
      <p:ext uri="{BB962C8B-B14F-4D97-AF65-F5344CB8AC3E}">
        <p14:creationId xmlns:p14="http://schemas.microsoft.com/office/powerpoint/2010/main" val="394014036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into nuances of the evaluation framework later</a:t>
            </a:r>
            <a:endParaRPr lang="en-US" dirty="0"/>
          </a:p>
        </p:txBody>
      </p:sp>
      <p:sp>
        <p:nvSpPr>
          <p:cNvPr id="4" name="Slide Number Placeholder 3"/>
          <p:cNvSpPr>
            <a:spLocks noGrp="1"/>
          </p:cNvSpPr>
          <p:nvPr>
            <p:ph type="sldNum" sz="quarter" idx="10"/>
          </p:nvPr>
        </p:nvSpPr>
        <p:spPr/>
        <p:txBody>
          <a:bodyPr/>
          <a:lstStyle/>
          <a:p>
            <a:fld id="{5FBA1F2F-5636-AE41-B6B4-514235CE9A2C}" type="slidenum">
              <a:rPr lang="en-US" smtClean="0"/>
              <a:pPr/>
              <a:t>3</a:t>
            </a:fld>
            <a:endParaRPr lang="en-US"/>
          </a:p>
        </p:txBody>
      </p:sp>
    </p:spTree>
    <p:extLst>
      <p:ext uri="{BB962C8B-B14F-4D97-AF65-F5344CB8AC3E}">
        <p14:creationId xmlns:p14="http://schemas.microsoft.com/office/powerpoint/2010/main" val="371501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harp_detectives</a:t>
            </a:r>
            <a:r>
              <a:rPr lang="en-US" dirty="0" smtClean="0"/>
              <a:t> = Office of Investigations and specialized information in civil and commercial matters and in new technologies (Private Detective Nice)</a:t>
            </a:r>
          </a:p>
          <a:p>
            <a:r>
              <a:rPr lang="en-US" dirty="0" err="1" smtClean="0"/>
              <a:t>Retweets</a:t>
            </a:r>
            <a:r>
              <a:rPr lang="en-US" dirty="0" smtClean="0"/>
              <a:t>: 3,525</a:t>
            </a:r>
          </a:p>
          <a:p>
            <a:endParaRPr lang="en-US" dirty="0" smtClean="0"/>
          </a:p>
          <a:p>
            <a:r>
              <a:rPr lang="en-US" dirty="0" smtClean="0"/>
              <a:t>@AnthoGonzalez56 = Panic tonight in Nice. Difficult</a:t>
            </a:r>
            <a:r>
              <a:rPr lang="en-US" baseline="0" dirty="0" smtClean="0"/>
              <a:t> to understand what is currently happening #14July</a:t>
            </a:r>
          </a:p>
          <a:p>
            <a:r>
              <a:rPr lang="en-US" baseline="0" dirty="0" err="1" smtClean="0"/>
              <a:t>Retweets</a:t>
            </a:r>
            <a:r>
              <a:rPr lang="en-US" baseline="0" dirty="0" smtClean="0"/>
              <a:t>: 2,138</a:t>
            </a:r>
            <a:endParaRPr lang="en-US" dirty="0"/>
          </a:p>
        </p:txBody>
      </p:sp>
      <p:sp>
        <p:nvSpPr>
          <p:cNvPr id="4" name="Slide Number Placeholder 3"/>
          <p:cNvSpPr>
            <a:spLocks noGrp="1"/>
          </p:cNvSpPr>
          <p:nvPr>
            <p:ph type="sldNum" sz="quarter" idx="10"/>
          </p:nvPr>
        </p:nvSpPr>
        <p:spPr/>
        <p:txBody>
          <a:bodyPr/>
          <a:lstStyle/>
          <a:p>
            <a:fld id="{5FBA1F2F-5636-AE41-B6B4-514235CE9A2C}" type="slidenum">
              <a:rPr lang="en-US" smtClean="0"/>
              <a:pPr/>
              <a:t>14</a:t>
            </a:fld>
            <a:endParaRPr lang="en-US"/>
          </a:p>
        </p:txBody>
      </p:sp>
    </p:spTree>
    <p:extLst>
      <p:ext uri="{BB962C8B-B14F-4D97-AF65-F5344CB8AC3E}">
        <p14:creationId xmlns:p14="http://schemas.microsoft.com/office/powerpoint/2010/main" val="531910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Rise in information</a:t>
            </a:r>
            <a:r>
              <a:rPr lang="en-US" baseline="0" dirty="0" smtClean="0"/>
              <a:t> sharing</a:t>
            </a:r>
          </a:p>
          <a:p>
            <a:endParaRPr lang="en-US" baseline="0" dirty="0" smtClean="0"/>
          </a:p>
          <a:p>
            <a:r>
              <a:rPr lang="en-US" baseline="0" dirty="0" smtClean="0"/>
              <a:t>Plateauing of witness accounts as well as information-seeking</a:t>
            </a:r>
          </a:p>
          <a:p>
            <a:endParaRPr lang="en-US" baseline="0" dirty="0" smtClean="0"/>
          </a:p>
          <a:p>
            <a:r>
              <a:rPr lang="en-US" baseline="0" dirty="0" smtClean="0"/>
              <a:t>Related tweets are mostly emotional reactions (i.e. condolences, etc.)</a:t>
            </a:r>
            <a:endParaRPr lang="en-US" dirty="0"/>
          </a:p>
        </p:txBody>
      </p:sp>
      <p:sp>
        <p:nvSpPr>
          <p:cNvPr id="4" name="Slide Number Placeholder 3"/>
          <p:cNvSpPr>
            <a:spLocks noGrp="1"/>
          </p:cNvSpPr>
          <p:nvPr>
            <p:ph type="sldNum" sz="quarter" idx="10"/>
          </p:nvPr>
        </p:nvSpPr>
        <p:spPr/>
        <p:txBody>
          <a:bodyPr/>
          <a:lstStyle/>
          <a:p>
            <a:fld id="{5FBA1F2F-5636-AE41-B6B4-514235CE9A2C}" type="slidenum">
              <a:rPr lang="en-US" smtClean="0"/>
              <a:pPr/>
              <a:t>16</a:t>
            </a:fld>
            <a:endParaRPr lang="en-US"/>
          </a:p>
        </p:txBody>
      </p:sp>
    </p:spTree>
    <p:extLst>
      <p:ext uri="{BB962C8B-B14F-4D97-AF65-F5344CB8AC3E}">
        <p14:creationId xmlns:p14="http://schemas.microsoft.com/office/powerpoint/2010/main" val="2163641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Related: anger/frustration</a:t>
            </a:r>
            <a:r>
              <a:rPr lang="en-US" baseline="0" dirty="0" smtClean="0"/>
              <a:t> with BFMTV and </a:t>
            </a:r>
            <a:r>
              <a:rPr lang="en-US" baseline="0" dirty="0" err="1" smtClean="0"/>
              <a:t>iTele</a:t>
            </a:r>
            <a:r>
              <a:rPr lang="en-US" baseline="0" dirty="0" smtClean="0"/>
              <a:t> for continuing to air scenes of fireworks and the Eifel Tower; etiquette revolving around sharing photos; ISIS posting pictures of attack</a:t>
            </a:r>
          </a:p>
          <a:p>
            <a:r>
              <a:rPr lang="en-US" baseline="0" dirty="0" smtClean="0"/>
              <a:t>Misinformation: drive-by-shooting; bombing; shooting; car crash</a:t>
            </a:r>
            <a:endParaRPr lang="en-US" dirty="0"/>
          </a:p>
        </p:txBody>
      </p:sp>
      <p:sp>
        <p:nvSpPr>
          <p:cNvPr id="4" name="Slide Number Placeholder 3"/>
          <p:cNvSpPr>
            <a:spLocks noGrp="1"/>
          </p:cNvSpPr>
          <p:nvPr>
            <p:ph type="sldNum" sz="quarter" idx="10"/>
          </p:nvPr>
        </p:nvSpPr>
        <p:spPr/>
        <p:txBody>
          <a:bodyPr/>
          <a:lstStyle/>
          <a:p>
            <a:fld id="{5FBA1F2F-5636-AE41-B6B4-514235CE9A2C}" type="slidenum">
              <a:rPr lang="en-US" smtClean="0"/>
              <a:pPr/>
              <a:t>19</a:t>
            </a:fld>
            <a:endParaRPr lang="en-US"/>
          </a:p>
        </p:txBody>
      </p:sp>
    </p:spTree>
    <p:extLst>
      <p:ext uri="{BB962C8B-B14F-4D97-AF65-F5344CB8AC3E}">
        <p14:creationId xmlns:p14="http://schemas.microsoft.com/office/powerpoint/2010/main" val="1212328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connections among individuals within a community either amplify or dampen campaign effects </a:t>
            </a:r>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n-US" sz="1200" kern="120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conversation is important for actual behavior change to occur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Health communication scholars and public health practitioners have accentuated the importance of actual or potential resources embedded within a community, such as social capital, because health behaviors are as heavily influenced by social contextual factors as by exposure to health-related information through mediated and interpersonal sources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err="1" smtClean="0">
                <a:solidFill>
                  <a:schemeClr val="tx1"/>
                </a:solidFill>
                <a:effectLst/>
                <a:latin typeface="+mn-lt"/>
                <a:ea typeface="+mn-ea"/>
                <a:cs typeface="+mn-cs"/>
              </a:rPr>
              <a:t>Southwell</a:t>
            </a:r>
            <a:r>
              <a:rPr lang="en-US" sz="1200" b="1" kern="1200" dirty="0" smtClean="0">
                <a:solidFill>
                  <a:schemeClr val="tx1"/>
                </a:solidFill>
                <a:effectLst/>
                <a:latin typeface="+mn-lt"/>
                <a:ea typeface="+mn-ea"/>
                <a:cs typeface="+mn-cs"/>
              </a:rPr>
              <a:t> and Torres’s (2006) call for “the need to theorize about the mechanism by which mere exposure might encourage conversation when it other- wise would not have taken place”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Important: It shows that campaigns</a:t>
            </a:r>
            <a:r>
              <a:rPr lang="en-US" sz="1200" kern="1200" baseline="0" dirty="0" smtClean="0">
                <a:solidFill>
                  <a:schemeClr val="tx1"/>
                </a:solidFill>
                <a:effectLst/>
                <a:latin typeface="+mn-lt"/>
                <a:ea typeface="+mn-ea"/>
                <a:cs typeface="+mn-cs"/>
              </a:rPr>
              <a:t> have a place; they play a role in generating conversation. It’s not a question of: “Is a campaign necessary?” or “is that campaign playing out have  role at all?”</a:t>
            </a:r>
          </a:p>
          <a:p>
            <a:endParaRPr lang="en-US" dirty="0"/>
          </a:p>
        </p:txBody>
      </p:sp>
      <p:sp>
        <p:nvSpPr>
          <p:cNvPr id="4" name="Slide Number Placeholder 3"/>
          <p:cNvSpPr>
            <a:spLocks noGrp="1"/>
          </p:cNvSpPr>
          <p:nvPr>
            <p:ph type="sldNum" sz="quarter" idx="10"/>
          </p:nvPr>
        </p:nvSpPr>
        <p:spPr/>
        <p:txBody>
          <a:bodyPr/>
          <a:lstStyle/>
          <a:p>
            <a:fld id="{5FBA1F2F-5636-AE41-B6B4-514235CE9A2C}" type="slidenum">
              <a:rPr lang="en-US" smtClean="0"/>
              <a:pPr/>
              <a:t>30</a:t>
            </a:fld>
            <a:endParaRPr lang="en-US"/>
          </a:p>
        </p:txBody>
      </p:sp>
    </p:spTree>
    <p:extLst>
      <p:ext uri="{BB962C8B-B14F-4D97-AF65-F5344CB8AC3E}">
        <p14:creationId xmlns:p14="http://schemas.microsoft.com/office/powerpoint/2010/main" val="1061941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traditional communication channels, especially telephone and mobile networks, become saturated</a:t>
            </a:r>
            <a:r>
              <a:rPr lang="en-US" dirty="0" smtClean="0">
                <a:effectLst/>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5FBA1F2F-5636-AE41-B6B4-514235CE9A2C}" type="slidenum">
              <a:rPr lang="en-US" smtClean="0"/>
              <a:pPr/>
              <a:t>31</a:t>
            </a:fld>
            <a:endParaRPr lang="en-US"/>
          </a:p>
        </p:txBody>
      </p:sp>
    </p:spTree>
    <p:extLst>
      <p:ext uri="{BB962C8B-B14F-4D97-AF65-F5344CB8AC3E}">
        <p14:creationId xmlns:p14="http://schemas.microsoft.com/office/powerpoint/2010/main" val="1061941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ways social media has been utilized has also evolved and expanded.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Apart from simply being a vehicle for noting and alerting others that a crisis or disaster is or has taken place, Facebook, Twitter and other platforms allow users to share on-the-ground information as a disaster unfolds. The information each records are considered “a revealing measure of public distress” (</a:t>
            </a:r>
            <a:r>
              <a:rPr lang="en-US" sz="1200" kern="1200" dirty="0" err="1" smtClean="0">
                <a:solidFill>
                  <a:schemeClr val="tx1"/>
                </a:solidFill>
                <a:effectLst/>
                <a:latin typeface="+mn-lt"/>
                <a:ea typeface="+mn-ea"/>
                <a:cs typeface="+mn-cs"/>
              </a:rPr>
              <a:t>Hotz</a:t>
            </a:r>
            <a:r>
              <a:rPr lang="en-US" sz="1200" kern="1200" dirty="0" smtClean="0">
                <a:solidFill>
                  <a:schemeClr val="tx1"/>
                </a:solidFill>
                <a:effectLst/>
                <a:latin typeface="+mn-lt"/>
                <a:ea typeface="+mn-ea"/>
                <a:cs typeface="+mn-cs"/>
              </a:rPr>
              <a:t> 2016). As a provider of real-time information, Twitter, in particular, “successfully tackles a niche…[it] has become our global emergency information system” (</a:t>
            </a:r>
            <a:r>
              <a:rPr lang="en-US" sz="1200" kern="1200" dirty="0" err="1" smtClean="0">
                <a:solidFill>
                  <a:schemeClr val="tx1"/>
                </a:solidFill>
                <a:effectLst/>
                <a:latin typeface="+mn-lt"/>
                <a:ea typeface="+mn-ea"/>
                <a:cs typeface="+mn-cs"/>
              </a:rPr>
              <a:t>Hempel</a:t>
            </a:r>
            <a:r>
              <a:rPr lang="en-US" sz="1200" kern="1200" dirty="0" smtClean="0">
                <a:solidFill>
                  <a:schemeClr val="tx1"/>
                </a:solidFill>
                <a:effectLst/>
                <a:latin typeface="+mn-lt"/>
                <a:ea typeface="+mn-ea"/>
                <a:cs typeface="+mn-cs"/>
              </a:rPr>
              <a:t> 2014). It is “a real-time sensor network” (…).</a:t>
            </a:r>
          </a:p>
          <a:p>
            <a:endParaRPr lang="en-US" dirty="0"/>
          </a:p>
        </p:txBody>
      </p:sp>
      <p:sp>
        <p:nvSpPr>
          <p:cNvPr id="4" name="Slide Number Placeholder 3"/>
          <p:cNvSpPr>
            <a:spLocks noGrp="1"/>
          </p:cNvSpPr>
          <p:nvPr>
            <p:ph type="sldNum" sz="quarter" idx="10"/>
          </p:nvPr>
        </p:nvSpPr>
        <p:spPr/>
        <p:txBody>
          <a:bodyPr/>
          <a:lstStyle/>
          <a:p>
            <a:fld id="{5FBA1F2F-5636-AE41-B6B4-514235CE9A2C}" type="slidenum">
              <a:rPr lang="en-US" smtClean="0"/>
              <a:pPr/>
              <a:t>32</a:t>
            </a:fld>
            <a:endParaRPr lang="en-US"/>
          </a:p>
        </p:txBody>
      </p:sp>
    </p:spTree>
    <p:extLst>
      <p:ext uri="{BB962C8B-B14F-4D97-AF65-F5344CB8AC3E}">
        <p14:creationId xmlns:p14="http://schemas.microsoft.com/office/powerpoint/2010/main" val="1061941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Photos can help document and better understand an event. The act of sharing photos plays an informative and therapeutic role. It can help people become more entwined with a disruptive situation and to showcase community resolve (Silverman 2016).</a:t>
            </a: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a study of 29 Flickr groups across six disasters it was found that the platform acts as a community forum for disaster-related grassroots activity and can facilitate community building (Liu et al. 2008). One participant commented that “…each photo is like a landmark or a virtual space where people can meet and have a conversation” (Ibid). </a:t>
            </a:r>
          </a:p>
          <a:p>
            <a:endParaRPr lang="en-US" dirty="0"/>
          </a:p>
        </p:txBody>
      </p:sp>
      <p:sp>
        <p:nvSpPr>
          <p:cNvPr id="4" name="Slide Number Placeholder 3"/>
          <p:cNvSpPr>
            <a:spLocks noGrp="1"/>
          </p:cNvSpPr>
          <p:nvPr>
            <p:ph type="sldNum" sz="quarter" idx="10"/>
          </p:nvPr>
        </p:nvSpPr>
        <p:spPr/>
        <p:txBody>
          <a:bodyPr/>
          <a:lstStyle/>
          <a:p>
            <a:fld id="{5FBA1F2F-5636-AE41-B6B4-514235CE9A2C}" type="slidenum">
              <a:rPr lang="en-US" smtClean="0"/>
              <a:pPr/>
              <a:t>33</a:t>
            </a:fld>
            <a:endParaRPr lang="en-US"/>
          </a:p>
        </p:txBody>
      </p:sp>
    </p:spTree>
    <p:extLst>
      <p:ext uri="{BB962C8B-B14F-4D97-AF65-F5344CB8AC3E}">
        <p14:creationId xmlns:p14="http://schemas.microsoft.com/office/powerpoint/2010/main" val="1061941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Skip if necessary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Social media, however, allows individuals to interact with officials to collect, critique, debunk, and share information of their own</a:t>
            </a:r>
            <a:r>
              <a:rPr lang="en-US" dirty="0" smtClean="0">
                <a:effectLst/>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5FBA1F2F-5636-AE41-B6B4-514235CE9A2C}" type="slidenum">
              <a:rPr lang="en-US" smtClean="0"/>
              <a:pPr/>
              <a:t>34</a:t>
            </a:fld>
            <a:endParaRPr lang="en-US"/>
          </a:p>
        </p:txBody>
      </p:sp>
    </p:spTree>
    <p:extLst>
      <p:ext uri="{BB962C8B-B14F-4D97-AF65-F5344CB8AC3E}">
        <p14:creationId xmlns:p14="http://schemas.microsoft.com/office/powerpoint/2010/main" val="1061941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Who becomes involved in social media campaigns during tumultuous moments matters. Prominent members of society such as athletes, celebrities, and international figureheads can draw a considerable amount of attention to an event quickly. Vast awareness can benefit relief efforts by tapping into a greater pool of funding, shelter, transportation, food, and first aid resources. In the aftermath of the earthquake in Haiti, world renowned actors, journalists, and musicians disseminated information on how to donate money to the Red Cross and other organizations providing relief efforts, such as Haitian native </a:t>
            </a:r>
            <a:r>
              <a:rPr lang="en-US" sz="1200" kern="1200" dirty="0" err="1" smtClean="0">
                <a:solidFill>
                  <a:schemeClr val="tx1"/>
                </a:solidFill>
                <a:effectLst/>
                <a:latin typeface="+mn-lt"/>
                <a:ea typeface="+mn-ea"/>
                <a:cs typeface="+mn-cs"/>
              </a:rPr>
              <a:t>Wyclef</a:t>
            </a:r>
            <a:r>
              <a:rPr lang="en-US" sz="1200" kern="1200" dirty="0" smtClean="0">
                <a:solidFill>
                  <a:schemeClr val="tx1"/>
                </a:solidFill>
                <a:effectLst/>
                <a:latin typeface="+mn-lt"/>
                <a:ea typeface="+mn-ea"/>
                <a:cs typeface="+mn-cs"/>
              </a:rPr>
              <a:t> Jean’s foundation </a:t>
            </a:r>
            <a:r>
              <a:rPr lang="en-US" sz="1200" kern="1200" dirty="0" err="1" smtClean="0">
                <a:solidFill>
                  <a:schemeClr val="tx1"/>
                </a:solidFill>
                <a:effectLst/>
                <a:latin typeface="+mn-lt"/>
                <a:ea typeface="+mn-ea"/>
                <a:cs typeface="+mn-cs"/>
              </a:rPr>
              <a:t>Yele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Wortham</a:t>
            </a:r>
            <a:r>
              <a:rPr lang="en-US" sz="1200" kern="1200" dirty="0" smtClean="0">
                <a:solidFill>
                  <a:schemeClr val="tx1"/>
                </a:solidFill>
                <a:effectLst/>
                <a:latin typeface="+mn-lt"/>
                <a:ea typeface="+mn-ea"/>
                <a:cs typeface="+mn-cs"/>
              </a:rPr>
              <a:t>, 2010). Diverse segments of the affected community, as well as the general population, become involved. Nonetheless, there can also be detrimental effects if a campaign receives an insurmountable volume of attention or an off-putting individual becomes involved. Too much attention, especially over an expanded period of time, can dishearten followers or outlast their concentration.</a:t>
            </a:r>
          </a:p>
          <a:p>
            <a:endParaRPr lang="en-US" dirty="0"/>
          </a:p>
        </p:txBody>
      </p:sp>
      <p:sp>
        <p:nvSpPr>
          <p:cNvPr id="4" name="Slide Number Placeholder 3"/>
          <p:cNvSpPr>
            <a:spLocks noGrp="1"/>
          </p:cNvSpPr>
          <p:nvPr>
            <p:ph type="sldNum" sz="quarter" idx="10"/>
          </p:nvPr>
        </p:nvSpPr>
        <p:spPr/>
        <p:txBody>
          <a:bodyPr/>
          <a:lstStyle/>
          <a:p>
            <a:fld id="{5FBA1F2F-5636-AE41-B6B4-514235CE9A2C}" type="slidenum">
              <a:rPr lang="en-US" smtClean="0"/>
              <a:pPr/>
              <a:t>35</a:t>
            </a:fld>
            <a:endParaRPr lang="en-US"/>
          </a:p>
        </p:txBody>
      </p:sp>
    </p:spTree>
    <p:extLst>
      <p:ext uri="{BB962C8B-B14F-4D97-AF65-F5344CB8AC3E}">
        <p14:creationId xmlns:p14="http://schemas.microsoft.com/office/powerpoint/2010/main" val="1061941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Death and injured sources: Reuters and New York Times</a:t>
            </a:r>
            <a:endParaRPr lang="en-US" dirty="0"/>
          </a:p>
        </p:txBody>
      </p:sp>
      <p:sp>
        <p:nvSpPr>
          <p:cNvPr id="4" name="Slide Number Placeholder 3"/>
          <p:cNvSpPr>
            <a:spLocks noGrp="1"/>
          </p:cNvSpPr>
          <p:nvPr>
            <p:ph type="sldNum" sz="quarter" idx="10"/>
          </p:nvPr>
        </p:nvSpPr>
        <p:spPr/>
        <p:txBody>
          <a:bodyPr/>
          <a:lstStyle/>
          <a:p>
            <a:fld id="{5FBA1F2F-5636-AE41-B6B4-514235CE9A2C}" type="slidenum">
              <a:rPr lang="en-US" smtClean="0"/>
              <a:pPr/>
              <a:t>4</a:t>
            </a:fld>
            <a:endParaRPr lang="en-US"/>
          </a:p>
        </p:txBody>
      </p:sp>
    </p:spTree>
    <p:extLst>
      <p:ext uri="{BB962C8B-B14F-4D97-AF65-F5344CB8AC3E}">
        <p14:creationId xmlns:p14="http://schemas.microsoft.com/office/powerpoint/2010/main" val="2198451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BA1F2F-5636-AE41-B6B4-514235CE9A2C}" type="slidenum">
              <a:rPr lang="en-US" smtClean="0"/>
              <a:pPr/>
              <a:t>6</a:t>
            </a:fld>
            <a:endParaRPr lang="en-US"/>
          </a:p>
        </p:txBody>
      </p:sp>
    </p:spTree>
    <p:extLst>
      <p:ext uri="{BB962C8B-B14F-4D97-AF65-F5344CB8AC3E}">
        <p14:creationId xmlns:p14="http://schemas.microsoft.com/office/powerpoint/2010/main" val="2677087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included in this</a:t>
            </a:r>
            <a:r>
              <a:rPr lang="en-US" baseline="0" dirty="0" smtClean="0"/>
              <a:t> query, but which could yield some interesting results is the </a:t>
            </a:r>
            <a:r>
              <a:rPr lang="en-US" baseline="0" dirty="0" err="1" smtClean="0"/>
              <a:t>hashtag</a:t>
            </a:r>
            <a:r>
              <a:rPr lang="en-US" baseline="0" dirty="0" smtClean="0"/>
              <a:t> #ISIS.</a:t>
            </a:r>
            <a:endParaRPr lang="en-US" dirty="0"/>
          </a:p>
        </p:txBody>
      </p:sp>
      <p:sp>
        <p:nvSpPr>
          <p:cNvPr id="4" name="Slide Number Placeholder 3"/>
          <p:cNvSpPr>
            <a:spLocks noGrp="1"/>
          </p:cNvSpPr>
          <p:nvPr>
            <p:ph type="sldNum" sz="quarter" idx="10"/>
          </p:nvPr>
        </p:nvSpPr>
        <p:spPr/>
        <p:txBody>
          <a:bodyPr/>
          <a:lstStyle/>
          <a:p>
            <a:fld id="{5FBA1F2F-5636-AE41-B6B4-514235CE9A2C}" type="slidenum">
              <a:rPr lang="en-US" smtClean="0"/>
              <a:pPr/>
              <a:t>7</a:t>
            </a:fld>
            <a:endParaRPr lang="en-US"/>
          </a:p>
        </p:txBody>
      </p:sp>
    </p:spTree>
    <p:extLst>
      <p:ext uri="{BB962C8B-B14F-4D97-AF65-F5344CB8AC3E}">
        <p14:creationId xmlns:p14="http://schemas.microsoft.com/office/powerpoint/2010/main" val="2677087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the 10 most used </a:t>
            </a:r>
            <a:r>
              <a:rPr lang="en-US" dirty="0" err="1" smtClean="0"/>
              <a:t>hashtags</a:t>
            </a:r>
            <a:endParaRPr lang="en-US" dirty="0"/>
          </a:p>
        </p:txBody>
      </p:sp>
      <p:sp>
        <p:nvSpPr>
          <p:cNvPr id="4" name="Slide Number Placeholder 3"/>
          <p:cNvSpPr>
            <a:spLocks noGrp="1"/>
          </p:cNvSpPr>
          <p:nvPr>
            <p:ph type="sldNum" sz="quarter" idx="10"/>
          </p:nvPr>
        </p:nvSpPr>
        <p:spPr/>
        <p:txBody>
          <a:bodyPr/>
          <a:lstStyle/>
          <a:p>
            <a:fld id="{5FBA1F2F-5636-AE41-B6B4-514235CE9A2C}" type="slidenum">
              <a:rPr lang="en-US" smtClean="0"/>
              <a:pPr/>
              <a:t>8</a:t>
            </a:fld>
            <a:endParaRPr lang="en-US"/>
          </a:p>
        </p:txBody>
      </p:sp>
    </p:spTree>
    <p:extLst>
      <p:ext uri="{BB962C8B-B14F-4D97-AF65-F5344CB8AC3E}">
        <p14:creationId xmlns:p14="http://schemas.microsoft.com/office/powerpoint/2010/main" val="160518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Irrelevant: Bastille Day celebrations (firework shows, concert in Paris); New British Foreign Minister,</a:t>
            </a:r>
            <a:r>
              <a:rPr lang="en-US" baseline="0" dirty="0" smtClean="0"/>
              <a:t> </a:t>
            </a:r>
            <a:r>
              <a:rPr lang="en-US" dirty="0" smtClean="0"/>
              <a:t>Boris Johnson, hostile</a:t>
            </a:r>
            <a:r>
              <a:rPr lang="en-US" baseline="0" dirty="0" smtClean="0"/>
              <a:t> welcome</a:t>
            </a:r>
            <a:endParaRPr lang="en-US" dirty="0" smtClean="0"/>
          </a:p>
          <a:p>
            <a:endParaRPr lang="en-US" dirty="0"/>
          </a:p>
        </p:txBody>
      </p:sp>
      <p:sp>
        <p:nvSpPr>
          <p:cNvPr id="4" name="Slide Number Placeholder 3"/>
          <p:cNvSpPr>
            <a:spLocks noGrp="1"/>
          </p:cNvSpPr>
          <p:nvPr>
            <p:ph type="sldNum" sz="quarter" idx="10"/>
          </p:nvPr>
        </p:nvSpPr>
        <p:spPr/>
        <p:txBody>
          <a:bodyPr/>
          <a:lstStyle/>
          <a:p>
            <a:fld id="{5FBA1F2F-5636-AE41-B6B4-514235CE9A2C}" type="slidenum">
              <a:rPr lang="en-US" smtClean="0"/>
              <a:pPr/>
              <a:t>9</a:t>
            </a:fld>
            <a:endParaRPr lang="en-US"/>
          </a:p>
        </p:txBody>
      </p:sp>
    </p:spTree>
    <p:extLst>
      <p:ext uri="{BB962C8B-B14F-4D97-AF65-F5344CB8AC3E}">
        <p14:creationId xmlns:p14="http://schemas.microsoft.com/office/powerpoint/2010/main" val="1212808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BA1F2F-5636-AE41-B6B4-514235CE9A2C}" type="slidenum">
              <a:rPr lang="en-US" smtClean="0"/>
              <a:pPr/>
              <a:t>10</a:t>
            </a:fld>
            <a:endParaRPr lang="en-US"/>
          </a:p>
        </p:txBody>
      </p:sp>
    </p:spTree>
    <p:extLst>
      <p:ext uri="{BB962C8B-B14F-4D97-AF65-F5344CB8AC3E}">
        <p14:creationId xmlns:p14="http://schemas.microsoft.com/office/powerpoint/2010/main" val="200022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@marco_5g: “People who run from the Place Massena in Nice, panic, does anyone know what’s happening?”</a:t>
            </a:r>
          </a:p>
          <a:p>
            <a:endParaRPr lang="en-US" dirty="0" smtClean="0"/>
          </a:p>
          <a:p>
            <a:r>
              <a:rPr lang="en-US" dirty="0" smtClean="0"/>
              <a:t>@</a:t>
            </a:r>
            <a:r>
              <a:rPr lang="en-US" dirty="0" err="1" smtClean="0"/>
              <a:t>annikri</a:t>
            </a:r>
            <a:r>
              <a:rPr lang="en-US" dirty="0" smtClean="0"/>
              <a:t>: “Terror in Nice. Right now. I’m at the </a:t>
            </a:r>
            <a:r>
              <a:rPr lang="en-US" dirty="0" err="1" smtClean="0"/>
              <a:t>Negresco</a:t>
            </a:r>
            <a:r>
              <a:rPr lang="en-US" dirty="0" smtClean="0"/>
              <a:t>.</a:t>
            </a:r>
            <a:r>
              <a:rPr lang="en-US" baseline="0" dirty="0" smtClean="0"/>
              <a:t> I’ve made myself safe.”</a:t>
            </a:r>
            <a:endParaRPr lang="en-US" dirty="0"/>
          </a:p>
        </p:txBody>
      </p:sp>
      <p:sp>
        <p:nvSpPr>
          <p:cNvPr id="4" name="Slide Number Placeholder 3"/>
          <p:cNvSpPr>
            <a:spLocks noGrp="1"/>
          </p:cNvSpPr>
          <p:nvPr>
            <p:ph type="sldNum" sz="quarter" idx="10"/>
          </p:nvPr>
        </p:nvSpPr>
        <p:spPr/>
        <p:txBody>
          <a:bodyPr/>
          <a:lstStyle/>
          <a:p>
            <a:fld id="{5FBA1F2F-5636-AE41-B6B4-514235CE9A2C}" type="slidenum">
              <a:rPr lang="en-US" smtClean="0"/>
              <a:pPr/>
              <a:t>12</a:t>
            </a:fld>
            <a:endParaRPr lang="en-US"/>
          </a:p>
        </p:txBody>
      </p:sp>
    </p:spTree>
    <p:extLst>
      <p:ext uri="{BB962C8B-B14F-4D97-AF65-F5344CB8AC3E}">
        <p14:creationId xmlns:p14="http://schemas.microsoft.com/office/powerpoint/2010/main" val="334331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LoreVonRo</a:t>
            </a:r>
            <a:r>
              <a:rPr lang="en-US" baseline="0" dirty="0" smtClean="0"/>
              <a:t> [video]: received 70 </a:t>
            </a:r>
            <a:r>
              <a:rPr lang="en-US" baseline="0" dirty="0" err="1" smtClean="0"/>
              <a:t>retweets</a:t>
            </a:r>
            <a:r>
              <a:rPr lang="en-US" baseline="0" dirty="0" smtClean="0"/>
              <a:t>, 25 likes, contacted by 17 journalists, including from The Associated Press (AP), ABC, </a:t>
            </a:r>
            <a:r>
              <a:rPr lang="en-US" baseline="0" dirty="0" err="1" smtClean="0"/>
              <a:t>Agencia</a:t>
            </a:r>
            <a:r>
              <a:rPr lang="en-US" baseline="0" dirty="0" smtClean="0"/>
              <a:t> EFE, CNN, NBC, </a:t>
            </a:r>
            <a:r>
              <a:rPr lang="en-US" baseline="0" dirty="0" err="1" smtClean="0"/>
              <a:t>Storyful</a:t>
            </a:r>
            <a:endParaRPr lang="en-US" dirty="0"/>
          </a:p>
        </p:txBody>
      </p:sp>
      <p:sp>
        <p:nvSpPr>
          <p:cNvPr id="4" name="Slide Number Placeholder 3"/>
          <p:cNvSpPr>
            <a:spLocks noGrp="1"/>
          </p:cNvSpPr>
          <p:nvPr>
            <p:ph type="sldNum" sz="quarter" idx="10"/>
          </p:nvPr>
        </p:nvSpPr>
        <p:spPr/>
        <p:txBody>
          <a:bodyPr/>
          <a:lstStyle/>
          <a:p>
            <a:fld id="{5FBA1F2F-5636-AE41-B6B4-514235CE9A2C}" type="slidenum">
              <a:rPr lang="en-US" smtClean="0"/>
              <a:pPr/>
              <a:t>13</a:t>
            </a:fld>
            <a:endParaRPr lang="en-US"/>
          </a:p>
        </p:txBody>
      </p:sp>
    </p:spTree>
    <p:extLst>
      <p:ext uri="{BB962C8B-B14F-4D97-AF65-F5344CB8AC3E}">
        <p14:creationId xmlns:p14="http://schemas.microsoft.com/office/powerpoint/2010/main" val="2366604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eg"/><Relationship Id="rId3"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 Id="rId3"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eg"/><Relationship Id="rId3"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eg"/><Relationship Id="rId3"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 Id="rId3"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 Id="rId3"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6" name="Picture 5" descr="CoverSlide_3.jpg"/>
          <p:cNvPicPr>
            <a:picLocks noChangeAspect="1"/>
          </p:cNvPicPr>
          <p:nvPr userDrawn="1"/>
        </p:nvPicPr>
        <p:blipFill>
          <a:blip r:embed="rId2"/>
          <a:stretch>
            <a:fillRect/>
          </a:stretch>
        </p:blipFill>
        <p:spPr>
          <a:xfrm>
            <a:off x="-19196" y="0"/>
            <a:ext cx="9175011" cy="6883200"/>
          </a:xfrm>
          <a:prstGeom prst="rect">
            <a:avLst/>
          </a:prstGeom>
        </p:spPr>
      </p:pic>
      <p:sp>
        <p:nvSpPr>
          <p:cNvPr id="2" name="Title 1"/>
          <p:cNvSpPr>
            <a:spLocks noGrp="1"/>
          </p:cNvSpPr>
          <p:nvPr>
            <p:ph type="ctrTitle" hasCustomPrompt="1"/>
          </p:nvPr>
        </p:nvSpPr>
        <p:spPr>
          <a:xfrm>
            <a:off x="762000" y="2667000"/>
            <a:ext cx="4572000" cy="2057400"/>
          </a:xfrm>
        </p:spPr>
        <p:txBody>
          <a:bodyPr>
            <a:normAutofit/>
          </a:bodyPr>
          <a:lstStyle>
            <a:lvl1pPr>
              <a:defRPr sz="2800">
                <a:solidFill>
                  <a:srgbClr val="FFFFFF"/>
                </a:solidFill>
              </a:defRPr>
            </a:lvl1pPr>
          </a:lstStyle>
          <a:p>
            <a:r>
              <a:rPr lang="en-US" dirty="0" smtClean="0"/>
              <a:t>Click to Edit master title style </a:t>
            </a:r>
            <a:endParaRPr lang="en-US" dirty="0"/>
          </a:p>
        </p:txBody>
      </p:sp>
      <p:sp>
        <p:nvSpPr>
          <p:cNvPr id="3" name="Subtitle 2"/>
          <p:cNvSpPr>
            <a:spLocks noGrp="1"/>
          </p:cNvSpPr>
          <p:nvPr>
            <p:ph type="subTitle" idx="1"/>
          </p:nvPr>
        </p:nvSpPr>
        <p:spPr>
          <a:xfrm>
            <a:off x="762000" y="4953000"/>
            <a:ext cx="4572000" cy="609600"/>
          </a:xfrm>
        </p:spPr>
        <p:txBody>
          <a:bodyPr lIns="0" tIns="0" rIns="0" bIns="0">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pic>
        <p:nvPicPr>
          <p:cNvPr id="10" name="Picture 9" descr="Divider_4.jpg"/>
          <p:cNvPicPr>
            <a:picLocks noChangeAspect="1"/>
          </p:cNvPicPr>
          <p:nvPr userDrawn="1"/>
        </p:nvPicPr>
        <p:blipFill>
          <a:blip r:embed="rId2"/>
          <a:stretch>
            <a:fillRect/>
          </a:stretch>
        </p:blipFill>
        <p:spPr>
          <a:xfrm>
            <a:off x="0" y="-1"/>
            <a:ext cx="9179295" cy="5083200"/>
          </a:xfrm>
          <a:prstGeom prst="rect">
            <a:avLst/>
          </a:prstGeom>
        </p:spPr>
      </p:pic>
      <p:sp>
        <p:nvSpPr>
          <p:cNvPr id="2" name="Title 1"/>
          <p:cNvSpPr>
            <a:spLocks noGrp="1"/>
          </p:cNvSpPr>
          <p:nvPr>
            <p:ph type="title"/>
          </p:nvPr>
        </p:nvSpPr>
        <p:spPr>
          <a:xfrm>
            <a:off x="533400" y="4267200"/>
            <a:ext cx="7772400" cy="1362075"/>
          </a:xfrm>
        </p:spPr>
        <p:txBody>
          <a:bodyPr anchor="b" anchorCtr="0">
            <a:normAutofit/>
          </a:bodyPr>
          <a:lstStyle>
            <a:lvl1pPr algn="l">
              <a:defRPr sz="2800" b="0" cap="all">
                <a:solidFill>
                  <a:srgbClr val="000000"/>
                </a:solidFill>
              </a:defRPr>
            </a:lvl1pPr>
          </a:lstStyle>
          <a:p>
            <a:r>
              <a:rPr lang="ga-IE" dirty="0" smtClean="0"/>
              <a:t>Click to edit Master title style</a:t>
            </a:r>
            <a:endParaRPr lang="en-US" dirty="0"/>
          </a:p>
        </p:txBody>
      </p:sp>
      <p:sp>
        <p:nvSpPr>
          <p:cNvPr id="3" name="Text Placeholder 2"/>
          <p:cNvSpPr>
            <a:spLocks noGrp="1"/>
          </p:cNvSpPr>
          <p:nvPr>
            <p:ph type="body" idx="1"/>
          </p:nvPr>
        </p:nvSpPr>
        <p:spPr>
          <a:xfrm>
            <a:off x="533400" y="5715000"/>
            <a:ext cx="7772400" cy="874712"/>
          </a:xfrm>
        </p:spPr>
        <p:txBody>
          <a:bodyPr lIns="0" tIns="0" rIns="0" bIns="0" anchor="t" anchorCtr="0">
            <a:normAutofit/>
          </a:bodyPr>
          <a:lstStyle>
            <a:lvl1pPr marL="0" indent="0">
              <a:buNone/>
              <a:defRPr sz="18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dirty="0" smtClean="0"/>
              <a:t>Click to edit Master text styles</a:t>
            </a:r>
          </a:p>
        </p:txBody>
      </p:sp>
      <p:sp>
        <p:nvSpPr>
          <p:cNvPr id="4" name="Date Placeholder 3"/>
          <p:cNvSpPr>
            <a:spLocks noGrp="1"/>
          </p:cNvSpPr>
          <p:nvPr>
            <p:ph type="dt" sz="half" idx="10"/>
          </p:nvPr>
        </p:nvSpPr>
        <p:spPr/>
        <p:txBody>
          <a:bodyPr/>
          <a:lstStyle/>
          <a:p>
            <a:fld id="{59989715-6B54-0241-A5B5-5C15AE5A6AAA}" type="datetime1">
              <a:rPr lang="en-US" smtClean="0"/>
              <a:pPr/>
              <a:t>10/17/16</a:t>
            </a:fld>
            <a:endParaRPr lang="en-US"/>
          </a:p>
        </p:txBody>
      </p:sp>
      <p:pic>
        <p:nvPicPr>
          <p:cNvPr id="8" name="Picture 7" descr="Logo.png"/>
          <p:cNvPicPr>
            <a:picLocks noChangeAspect="1"/>
          </p:cNvPicPr>
          <p:nvPr userDrawn="1"/>
        </p:nvPicPr>
        <p:blipFill>
          <a:blip r:embed="rId3"/>
          <a:stretch>
            <a:fillRect/>
          </a:stretch>
        </p:blipFill>
        <p:spPr>
          <a:xfrm>
            <a:off x="7515461" y="4632713"/>
            <a:ext cx="1185488" cy="86400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pic>
        <p:nvPicPr>
          <p:cNvPr id="10" name="Picture 9" descr="Divider_5.jpg"/>
          <p:cNvPicPr>
            <a:picLocks noChangeAspect="1"/>
          </p:cNvPicPr>
          <p:nvPr userDrawn="1"/>
        </p:nvPicPr>
        <p:blipFill>
          <a:blip r:embed="rId2"/>
          <a:stretch>
            <a:fillRect/>
          </a:stretch>
        </p:blipFill>
        <p:spPr>
          <a:xfrm>
            <a:off x="0" y="-1"/>
            <a:ext cx="9179295" cy="5083200"/>
          </a:xfrm>
          <a:prstGeom prst="rect">
            <a:avLst/>
          </a:prstGeom>
        </p:spPr>
      </p:pic>
      <p:sp>
        <p:nvSpPr>
          <p:cNvPr id="2" name="Title 1"/>
          <p:cNvSpPr>
            <a:spLocks noGrp="1"/>
          </p:cNvSpPr>
          <p:nvPr>
            <p:ph type="title"/>
          </p:nvPr>
        </p:nvSpPr>
        <p:spPr>
          <a:xfrm>
            <a:off x="533400" y="4267200"/>
            <a:ext cx="7772400" cy="1362075"/>
          </a:xfrm>
        </p:spPr>
        <p:txBody>
          <a:bodyPr anchor="b" anchorCtr="0">
            <a:normAutofit/>
          </a:bodyPr>
          <a:lstStyle>
            <a:lvl1pPr algn="l">
              <a:defRPr sz="2800" b="0" cap="all">
                <a:solidFill>
                  <a:srgbClr val="000000"/>
                </a:solidFill>
              </a:defRPr>
            </a:lvl1pPr>
          </a:lstStyle>
          <a:p>
            <a:r>
              <a:rPr lang="ga-IE" dirty="0" smtClean="0"/>
              <a:t>Click to edit Master title style</a:t>
            </a:r>
            <a:endParaRPr lang="en-US" dirty="0"/>
          </a:p>
        </p:txBody>
      </p:sp>
      <p:sp>
        <p:nvSpPr>
          <p:cNvPr id="3" name="Text Placeholder 2"/>
          <p:cNvSpPr>
            <a:spLocks noGrp="1"/>
          </p:cNvSpPr>
          <p:nvPr>
            <p:ph type="body" idx="1"/>
          </p:nvPr>
        </p:nvSpPr>
        <p:spPr>
          <a:xfrm>
            <a:off x="533400" y="5715000"/>
            <a:ext cx="7772400" cy="874712"/>
          </a:xfrm>
        </p:spPr>
        <p:txBody>
          <a:bodyPr lIns="0" tIns="0" rIns="0" bIns="0" anchor="t" anchorCtr="0">
            <a:normAutofit/>
          </a:bodyPr>
          <a:lstStyle>
            <a:lvl1pPr marL="0" indent="0">
              <a:buNone/>
              <a:defRPr sz="18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dirty="0" smtClean="0"/>
              <a:t>Click to edit Master text styles</a:t>
            </a:r>
          </a:p>
        </p:txBody>
      </p:sp>
      <p:sp>
        <p:nvSpPr>
          <p:cNvPr id="4" name="Date Placeholder 3"/>
          <p:cNvSpPr>
            <a:spLocks noGrp="1"/>
          </p:cNvSpPr>
          <p:nvPr>
            <p:ph type="dt" sz="half" idx="10"/>
          </p:nvPr>
        </p:nvSpPr>
        <p:spPr/>
        <p:txBody>
          <a:bodyPr/>
          <a:lstStyle/>
          <a:p>
            <a:fld id="{59989715-6B54-0241-A5B5-5C15AE5A6AAA}" type="datetime1">
              <a:rPr lang="en-US" smtClean="0"/>
              <a:pPr/>
              <a:t>10/17/16</a:t>
            </a:fld>
            <a:endParaRPr lang="en-US"/>
          </a:p>
        </p:txBody>
      </p:sp>
      <p:pic>
        <p:nvPicPr>
          <p:cNvPr id="8" name="Picture 7" descr="Logo.png"/>
          <p:cNvPicPr>
            <a:picLocks noChangeAspect="1"/>
          </p:cNvPicPr>
          <p:nvPr userDrawn="1"/>
        </p:nvPicPr>
        <p:blipFill>
          <a:blip r:embed="rId3"/>
          <a:stretch>
            <a:fillRect/>
          </a:stretch>
        </p:blipFill>
        <p:spPr>
          <a:xfrm>
            <a:off x="7515461" y="4632713"/>
            <a:ext cx="1185488" cy="86400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pic>
        <p:nvPicPr>
          <p:cNvPr id="10" name="Picture 9" descr="Divider_6.jpg"/>
          <p:cNvPicPr>
            <a:picLocks noChangeAspect="1"/>
          </p:cNvPicPr>
          <p:nvPr userDrawn="1"/>
        </p:nvPicPr>
        <p:blipFill>
          <a:blip r:embed="rId2"/>
          <a:stretch>
            <a:fillRect/>
          </a:stretch>
        </p:blipFill>
        <p:spPr>
          <a:xfrm>
            <a:off x="0" y="-1"/>
            <a:ext cx="9179295" cy="5083200"/>
          </a:xfrm>
          <a:prstGeom prst="rect">
            <a:avLst/>
          </a:prstGeom>
        </p:spPr>
      </p:pic>
      <p:sp>
        <p:nvSpPr>
          <p:cNvPr id="2" name="Title 1"/>
          <p:cNvSpPr>
            <a:spLocks noGrp="1"/>
          </p:cNvSpPr>
          <p:nvPr>
            <p:ph type="title"/>
          </p:nvPr>
        </p:nvSpPr>
        <p:spPr>
          <a:xfrm>
            <a:off x="533400" y="4267200"/>
            <a:ext cx="7772400" cy="1362075"/>
          </a:xfrm>
        </p:spPr>
        <p:txBody>
          <a:bodyPr anchor="b" anchorCtr="0">
            <a:normAutofit/>
          </a:bodyPr>
          <a:lstStyle>
            <a:lvl1pPr algn="l">
              <a:defRPr sz="2800" b="0" cap="all">
                <a:solidFill>
                  <a:srgbClr val="000000"/>
                </a:solidFill>
              </a:defRPr>
            </a:lvl1pPr>
          </a:lstStyle>
          <a:p>
            <a:r>
              <a:rPr lang="ga-IE" dirty="0" smtClean="0"/>
              <a:t>Click to edit Master title style</a:t>
            </a:r>
            <a:endParaRPr lang="en-US" dirty="0"/>
          </a:p>
        </p:txBody>
      </p:sp>
      <p:sp>
        <p:nvSpPr>
          <p:cNvPr id="3" name="Text Placeholder 2"/>
          <p:cNvSpPr>
            <a:spLocks noGrp="1"/>
          </p:cNvSpPr>
          <p:nvPr>
            <p:ph type="body" idx="1"/>
          </p:nvPr>
        </p:nvSpPr>
        <p:spPr>
          <a:xfrm>
            <a:off x="533400" y="5715000"/>
            <a:ext cx="7772400" cy="874712"/>
          </a:xfrm>
        </p:spPr>
        <p:txBody>
          <a:bodyPr lIns="0" tIns="0" rIns="0" bIns="0" anchor="t" anchorCtr="0">
            <a:normAutofit/>
          </a:bodyPr>
          <a:lstStyle>
            <a:lvl1pPr marL="0" indent="0">
              <a:buNone/>
              <a:defRPr sz="18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dirty="0" smtClean="0"/>
              <a:t>Click to edit Master text styles</a:t>
            </a:r>
          </a:p>
        </p:txBody>
      </p:sp>
      <p:sp>
        <p:nvSpPr>
          <p:cNvPr id="4" name="Date Placeholder 3"/>
          <p:cNvSpPr>
            <a:spLocks noGrp="1"/>
          </p:cNvSpPr>
          <p:nvPr>
            <p:ph type="dt" sz="half" idx="10"/>
          </p:nvPr>
        </p:nvSpPr>
        <p:spPr/>
        <p:txBody>
          <a:bodyPr/>
          <a:lstStyle/>
          <a:p>
            <a:fld id="{59989715-6B54-0241-A5B5-5C15AE5A6AAA}" type="datetime1">
              <a:rPr lang="en-US" smtClean="0"/>
              <a:pPr/>
              <a:t>10/17/16</a:t>
            </a:fld>
            <a:endParaRPr lang="en-US"/>
          </a:p>
        </p:txBody>
      </p:sp>
      <p:pic>
        <p:nvPicPr>
          <p:cNvPr id="8" name="Picture 7" descr="Logo.png"/>
          <p:cNvPicPr>
            <a:picLocks noChangeAspect="1"/>
          </p:cNvPicPr>
          <p:nvPr userDrawn="1"/>
        </p:nvPicPr>
        <p:blipFill>
          <a:blip r:embed="rId3"/>
          <a:stretch>
            <a:fillRect/>
          </a:stretch>
        </p:blipFill>
        <p:spPr>
          <a:xfrm>
            <a:off x="7515461" y="4632713"/>
            <a:ext cx="1185488" cy="864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6_Section Header">
    <p:spTree>
      <p:nvGrpSpPr>
        <p:cNvPr id="1" name=""/>
        <p:cNvGrpSpPr/>
        <p:nvPr/>
      </p:nvGrpSpPr>
      <p:grpSpPr>
        <a:xfrm>
          <a:off x="0" y="0"/>
          <a:ext cx="0" cy="0"/>
          <a:chOff x="0" y="0"/>
          <a:chExt cx="0" cy="0"/>
        </a:xfrm>
      </p:grpSpPr>
      <p:pic>
        <p:nvPicPr>
          <p:cNvPr id="10" name="Picture 9" descr="Divider_7.jpg"/>
          <p:cNvPicPr>
            <a:picLocks noChangeAspect="1"/>
          </p:cNvPicPr>
          <p:nvPr userDrawn="1"/>
        </p:nvPicPr>
        <p:blipFill>
          <a:blip r:embed="rId2"/>
          <a:stretch>
            <a:fillRect/>
          </a:stretch>
        </p:blipFill>
        <p:spPr>
          <a:xfrm>
            <a:off x="0" y="-1"/>
            <a:ext cx="9179295" cy="5083200"/>
          </a:xfrm>
          <a:prstGeom prst="rect">
            <a:avLst/>
          </a:prstGeom>
        </p:spPr>
      </p:pic>
      <p:sp>
        <p:nvSpPr>
          <p:cNvPr id="2" name="Title 1"/>
          <p:cNvSpPr>
            <a:spLocks noGrp="1"/>
          </p:cNvSpPr>
          <p:nvPr>
            <p:ph type="title"/>
          </p:nvPr>
        </p:nvSpPr>
        <p:spPr>
          <a:xfrm>
            <a:off x="533400" y="4267200"/>
            <a:ext cx="7772400" cy="1362075"/>
          </a:xfrm>
        </p:spPr>
        <p:txBody>
          <a:bodyPr anchor="b" anchorCtr="0">
            <a:normAutofit/>
          </a:bodyPr>
          <a:lstStyle>
            <a:lvl1pPr algn="l">
              <a:defRPr sz="2800" b="0" cap="all">
                <a:solidFill>
                  <a:srgbClr val="000000"/>
                </a:solidFill>
              </a:defRPr>
            </a:lvl1pPr>
          </a:lstStyle>
          <a:p>
            <a:r>
              <a:rPr lang="ga-IE" dirty="0" smtClean="0"/>
              <a:t>Click to edit Master title style</a:t>
            </a:r>
            <a:endParaRPr lang="en-US" dirty="0"/>
          </a:p>
        </p:txBody>
      </p:sp>
      <p:sp>
        <p:nvSpPr>
          <p:cNvPr id="3" name="Text Placeholder 2"/>
          <p:cNvSpPr>
            <a:spLocks noGrp="1"/>
          </p:cNvSpPr>
          <p:nvPr>
            <p:ph type="body" idx="1"/>
          </p:nvPr>
        </p:nvSpPr>
        <p:spPr>
          <a:xfrm>
            <a:off x="533400" y="5715000"/>
            <a:ext cx="7772400" cy="874712"/>
          </a:xfrm>
        </p:spPr>
        <p:txBody>
          <a:bodyPr lIns="0" tIns="0" rIns="0" bIns="0" anchor="t" anchorCtr="0">
            <a:normAutofit/>
          </a:bodyPr>
          <a:lstStyle>
            <a:lvl1pPr marL="0" indent="0">
              <a:buNone/>
              <a:defRPr sz="18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dirty="0" smtClean="0"/>
              <a:t>Click to edit Master text styles</a:t>
            </a:r>
          </a:p>
        </p:txBody>
      </p:sp>
      <p:sp>
        <p:nvSpPr>
          <p:cNvPr id="4" name="Date Placeholder 3"/>
          <p:cNvSpPr>
            <a:spLocks noGrp="1"/>
          </p:cNvSpPr>
          <p:nvPr>
            <p:ph type="dt" sz="half" idx="10"/>
          </p:nvPr>
        </p:nvSpPr>
        <p:spPr/>
        <p:txBody>
          <a:bodyPr/>
          <a:lstStyle/>
          <a:p>
            <a:fld id="{59989715-6B54-0241-A5B5-5C15AE5A6AAA}" type="datetime1">
              <a:rPr lang="en-US" smtClean="0"/>
              <a:pPr/>
              <a:t>10/17/16</a:t>
            </a:fld>
            <a:endParaRPr lang="en-US"/>
          </a:p>
        </p:txBody>
      </p:sp>
      <p:pic>
        <p:nvPicPr>
          <p:cNvPr id="8" name="Picture 7" descr="Logo.png"/>
          <p:cNvPicPr>
            <a:picLocks noChangeAspect="1"/>
          </p:cNvPicPr>
          <p:nvPr userDrawn="1"/>
        </p:nvPicPr>
        <p:blipFill>
          <a:blip r:embed="rId3"/>
          <a:stretch>
            <a:fillRect/>
          </a:stretch>
        </p:blipFill>
        <p:spPr>
          <a:xfrm>
            <a:off x="7515461" y="4632713"/>
            <a:ext cx="1185488" cy="86400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Date Placeholder 4"/>
          <p:cNvSpPr>
            <a:spLocks noGrp="1"/>
          </p:cNvSpPr>
          <p:nvPr>
            <p:ph type="dt" sz="half" idx="10"/>
          </p:nvPr>
        </p:nvSpPr>
        <p:spPr/>
        <p:txBody>
          <a:bodyPr/>
          <a:lstStyle/>
          <a:p>
            <a:fld id="{AD4736DD-A855-4D4B-A5BA-60AD999D5856}" type="datetime1">
              <a:rPr lang="en-US" smtClean="0"/>
              <a:pPr/>
              <a:t>10/17/16</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ga-I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7" name="Date Placeholder 6"/>
          <p:cNvSpPr>
            <a:spLocks noGrp="1"/>
          </p:cNvSpPr>
          <p:nvPr>
            <p:ph type="dt" sz="half" idx="10"/>
          </p:nvPr>
        </p:nvSpPr>
        <p:spPr/>
        <p:txBody>
          <a:bodyPr/>
          <a:lstStyle/>
          <a:p>
            <a:fld id="{86BAA278-5EE6-3141-8207-2028179DA522}" type="datetime1">
              <a:rPr lang="en-US" smtClean="0"/>
              <a:pPr/>
              <a:t>10/17/16</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Date Placeholder 2"/>
          <p:cNvSpPr>
            <a:spLocks noGrp="1"/>
          </p:cNvSpPr>
          <p:nvPr>
            <p:ph type="dt" sz="half" idx="10"/>
          </p:nvPr>
        </p:nvSpPr>
        <p:spPr/>
        <p:txBody>
          <a:bodyPr/>
          <a:lstStyle/>
          <a:p>
            <a:fld id="{DF47C4EA-9BDD-1845-BF4E-F909863A718C}" type="datetime1">
              <a:rPr lang="en-US" smtClean="0"/>
              <a:pPr/>
              <a:t>10/17/16</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905E7F-9B0C-F646-8B40-0AC6FA960470}" type="datetime1">
              <a:rPr lang="en-US" smtClean="0"/>
              <a:pPr/>
              <a:t>10/17/16</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ga-I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smtClean="0"/>
              <a:t>Click to edit Master text styles</a:t>
            </a:r>
          </a:p>
        </p:txBody>
      </p:sp>
      <p:sp>
        <p:nvSpPr>
          <p:cNvPr id="5" name="Date Placeholder 4"/>
          <p:cNvSpPr>
            <a:spLocks noGrp="1"/>
          </p:cNvSpPr>
          <p:nvPr>
            <p:ph type="dt" sz="half" idx="10"/>
          </p:nvPr>
        </p:nvSpPr>
        <p:spPr/>
        <p:txBody>
          <a:bodyPr/>
          <a:lstStyle/>
          <a:p>
            <a:fld id="{BD2303F2-0D19-954C-AE56-6DE61889BE25}" type="datetime1">
              <a:rPr lang="en-US" smtClean="0"/>
              <a:pPr/>
              <a:t>10/17/16</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ga-I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smtClean="0"/>
              <a:t>Click to edit Master text styles</a:t>
            </a:r>
          </a:p>
        </p:txBody>
      </p:sp>
      <p:sp>
        <p:nvSpPr>
          <p:cNvPr id="5" name="Date Placeholder 4"/>
          <p:cNvSpPr>
            <a:spLocks noGrp="1"/>
          </p:cNvSpPr>
          <p:nvPr>
            <p:ph type="dt" sz="half" idx="10"/>
          </p:nvPr>
        </p:nvSpPr>
        <p:spPr/>
        <p:txBody>
          <a:bodyPr/>
          <a:lstStyle/>
          <a:p>
            <a:fld id="{ED399EE1-7BF9-B64E-9997-DE02BBDAE989}" type="datetime1">
              <a:rPr lang="en-US" smtClean="0"/>
              <a:pPr/>
              <a:t>10/17/16</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7" name="Picture 6" descr="CoverSlide_4.jpg"/>
          <p:cNvPicPr>
            <a:picLocks noChangeAspect="1"/>
          </p:cNvPicPr>
          <p:nvPr userDrawn="1"/>
        </p:nvPicPr>
        <p:blipFill>
          <a:blip r:embed="rId2"/>
          <a:stretch>
            <a:fillRect/>
          </a:stretch>
        </p:blipFill>
        <p:spPr>
          <a:xfrm>
            <a:off x="1290" y="0"/>
            <a:ext cx="9175011" cy="6883200"/>
          </a:xfrm>
          <a:prstGeom prst="rect">
            <a:avLst/>
          </a:prstGeom>
        </p:spPr>
      </p:pic>
      <p:sp>
        <p:nvSpPr>
          <p:cNvPr id="2" name="Title 1"/>
          <p:cNvSpPr>
            <a:spLocks noGrp="1"/>
          </p:cNvSpPr>
          <p:nvPr>
            <p:ph type="ctrTitle" hasCustomPrompt="1"/>
          </p:nvPr>
        </p:nvSpPr>
        <p:spPr>
          <a:xfrm>
            <a:off x="762000" y="2667000"/>
            <a:ext cx="4572000" cy="2057400"/>
          </a:xfrm>
        </p:spPr>
        <p:txBody>
          <a:bodyPr>
            <a:normAutofit/>
          </a:bodyPr>
          <a:lstStyle>
            <a:lvl1pPr>
              <a:defRPr sz="2800">
                <a:solidFill>
                  <a:srgbClr val="FFFFFF"/>
                </a:solidFill>
              </a:defRPr>
            </a:lvl1pPr>
          </a:lstStyle>
          <a:p>
            <a:r>
              <a:rPr lang="en-US" dirty="0" smtClean="0"/>
              <a:t>Click to Edit master title style </a:t>
            </a:r>
            <a:endParaRPr lang="en-US" dirty="0"/>
          </a:p>
        </p:txBody>
      </p:sp>
      <p:sp>
        <p:nvSpPr>
          <p:cNvPr id="3" name="Subtitle 2"/>
          <p:cNvSpPr>
            <a:spLocks noGrp="1"/>
          </p:cNvSpPr>
          <p:nvPr>
            <p:ph type="subTitle" idx="1"/>
          </p:nvPr>
        </p:nvSpPr>
        <p:spPr>
          <a:xfrm>
            <a:off x="762000" y="4953000"/>
            <a:ext cx="4572000" cy="609600"/>
          </a:xfrm>
        </p:spPr>
        <p:txBody>
          <a:bodyPr lIns="0" tIns="0" rIns="0" bIns="0">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dirty="0" smtClean="0"/>
              <a:t>Click to edit Master subtitle style</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Date Placeholder 3"/>
          <p:cNvSpPr>
            <a:spLocks noGrp="1"/>
          </p:cNvSpPr>
          <p:nvPr>
            <p:ph type="dt" sz="half" idx="10"/>
          </p:nvPr>
        </p:nvSpPr>
        <p:spPr/>
        <p:txBody>
          <a:bodyPr/>
          <a:lstStyle/>
          <a:p>
            <a:fld id="{15728A67-E3E8-4D4E-A359-B3C44410526C}" type="datetime1">
              <a:rPr lang="en-US" smtClean="0"/>
              <a:pPr/>
              <a:t>10/17/16</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ga-I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Date Placeholder 3"/>
          <p:cNvSpPr>
            <a:spLocks noGrp="1"/>
          </p:cNvSpPr>
          <p:nvPr>
            <p:ph type="dt" sz="half" idx="10"/>
          </p:nvPr>
        </p:nvSpPr>
        <p:spPr/>
        <p:txBody>
          <a:bodyPr/>
          <a:lstStyle/>
          <a:p>
            <a:fld id="{F53F9D53-2A70-6346-AAEE-E8FD926FF41C}" type="datetime1">
              <a:rPr lang="en-US" smtClean="0"/>
              <a:pPr/>
              <a:t>10/17/16</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CoverSlide_2.jpg"/>
          <p:cNvPicPr>
            <a:picLocks noChangeAspect="1"/>
          </p:cNvPicPr>
          <p:nvPr userDrawn="1"/>
        </p:nvPicPr>
        <p:blipFill>
          <a:blip r:embed="rId2"/>
          <a:stretch>
            <a:fillRect/>
          </a:stretch>
        </p:blipFill>
        <p:spPr>
          <a:xfrm>
            <a:off x="1290" y="0"/>
            <a:ext cx="9141420" cy="6858000"/>
          </a:xfrm>
          <a:prstGeom prst="rect">
            <a:avLst/>
          </a:prstGeom>
        </p:spPr>
      </p:pic>
      <p:sp>
        <p:nvSpPr>
          <p:cNvPr id="2" name="Title 1"/>
          <p:cNvSpPr>
            <a:spLocks noGrp="1"/>
          </p:cNvSpPr>
          <p:nvPr>
            <p:ph type="ctrTitle"/>
          </p:nvPr>
        </p:nvSpPr>
        <p:spPr>
          <a:xfrm>
            <a:off x="533400" y="2743200"/>
            <a:ext cx="4572000" cy="2057400"/>
          </a:xfrm>
        </p:spPr>
        <p:txBody>
          <a:bodyPr>
            <a:normAutofit/>
          </a:bodyPr>
          <a:lstStyle>
            <a:lvl1pPr>
              <a:defRPr sz="2800">
                <a:solidFill>
                  <a:srgbClr val="000000"/>
                </a:solidFill>
              </a:defRPr>
            </a:lvl1pPr>
          </a:lstStyle>
          <a:p>
            <a:r>
              <a:rPr lang="ga-IE" dirty="0" smtClean="0"/>
              <a:t>Click to edit Master title style</a:t>
            </a:r>
            <a:endParaRPr lang="en-US" dirty="0"/>
          </a:p>
        </p:txBody>
      </p:sp>
      <p:sp>
        <p:nvSpPr>
          <p:cNvPr id="3" name="Subtitle 2"/>
          <p:cNvSpPr>
            <a:spLocks noGrp="1"/>
          </p:cNvSpPr>
          <p:nvPr>
            <p:ph type="subTitle" idx="1"/>
          </p:nvPr>
        </p:nvSpPr>
        <p:spPr>
          <a:xfrm>
            <a:off x="533400" y="5029200"/>
            <a:ext cx="4572000" cy="609600"/>
          </a:xfrm>
        </p:spPr>
        <p:txBody>
          <a:bodyPr lIns="0" tIns="0" rIns="0" bIns="0">
            <a:normAutofit/>
          </a:bodyPr>
          <a:lstStyle>
            <a:lvl1pPr marL="0" indent="0" algn="l">
              <a:buNone/>
              <a:defRPr sz="18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dirty="0" smtClean="0"/>
              <a:t>Click to edit Master subtitle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0" name="Picture 9" descr="CoverSlide_1.jpg"/>
          <p:cNvPicPr>
            <a:picLocks noChangeAspect="1"/>
          </p:cNvPicPr>
          <p:nvPr userDrawn="1"/>
        </p:nvPicPr>
        <p:blipFill>
          <a:blip r:embed="rId2"/>
          <a:stretch>
            <a:fillRect/>
          </a:stretch>
        </p:blipFill>
        <p:spPr>
          <a:xfrm>
            <a:off x="1290" y="0"/>
            <a:ext cx="9142710" cy="6858968"/>
          </a:xfrm>
          <a:prstGeom prst="rect">
            <a:avLst/>
          </a:prstGeom>
        </p:spPr>
      </p:pic>
      <p:sp>
        <p:nvSpPr>
          <p:cNvPr id="2" name="Title 1"/>
          <p:cNvSpPr>
            <a:spLocks noGrp="1"/>
          </p:cNvSpPr>
          <p:nvPr>
            <p:ph type="ctrTitle"/>
          </p:nvPr>
        </p:nvSpPr>
        <p:spPr>
          <a:xfrm>
            <a:off x="533400" y="2743200"/>
            <a:ext cx="4572000" cy="2057400"/>
          </a:xfrm>
        </p:spPr>
        <p:txBody>
          <a:bodyPr>
            <a:normAutofit/>
          </a:bodyPr>
          <a:lstStyle>
            <a:lvl1pPr>
              <a:defRPr sz="2800">
                <a:solidFill>
                  <a:srgbClr val="000000"/>
                </a:solidFill>
              </a:defRPr>
            </a:lvl1pPr>
          </a:lstStyle>
          <a:p>
            <a:r>
              <a:rPr lang="ga-IE" dirty="0" smtClean="0"/>
              <a:t>Click to edit Master title style</a:t>
            </a:r>
            <a:endParaRPr lang="en-US" dirty="0"/>
          </a:p>
        </p:txBody>
      </p:sp>
      <p:sp>
        <p:nvSpPr>
          <p:cNvPr id="3" name="Subtitle 2"/>
          <p:cNvSpPr>
            <a:spLocks noGrp="1"/>
          </p:cNvSpPr>
          <p:nvPr>
            <p:ph type="subTitle" idx="1"/>
          </p:nvPr>
        </p:nvSpPr>
        <p:spPr>
          <a:xfrm>
            <a:off x="533400" y="5029200"/>
            <a:ext cx="4572000" cy="609600"/>
          </a:xfrm>
        </p:spPr>
        <p:txBody>
          <a:bodyPr lIns="0" tIns="0" rIns="0" bIns="0">
            <a:normAutofit/>
          </a:bodyPr>
          <a:lstStyle>
            <a:lvl1pPr marL="0" indent="0" algn="l">
              <a:buNone/>
              <a:defRPr sz="18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dirty="0" smtClean="0"/>
              <a:t>Click to edit Master subtitle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dirty="0" smtClean="0"/>
              <a:t>Click to edit Master title style</a:t>
            </a:r>
            <a:endParaRPr lang="en-US" dirty="0"/>
          </a:p>
        </p:txBody>
      </p:sp>
      <p:sp>
        <p:nvSpPr>
          <p:cNvPr id="3" name="Content Placeholder 2"/>
          <p:cNvSpPr>
            <a:spLocks noGrp="1"/>
          </p:cNvSpPr>
          <p:nvPr>
            <p:ph idx="1"/>
          </p:nvPr>
        </p:nvSpPr>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Date Placeholder 3"/>
          <p:cNvSpPr>
            <a:spLocks noGrp="1"/>
          </p:cNvSpPr>
          <p:nvPr>
            <p:ph type="dt" sz="half" idx="10"/>
          </p:nvPr>
        </p:nvSpPr>
        <p:spPr/>
        <p:txBody>
          <a:bodyPr/>
          <a:lstStyle/>
          <a:p>
            <a:fld id="{46464852-7383-BD40-BF67-D34666E20240}" type="datetime1">
              <a:rPr lang="en-US" smtClean="0"/>
              <a:pPr/>
              <a:t>10/17/16</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5" name="Picture 4" descr="new-header.jpg"/>
          <p:cNvPicPr>
            <a:picLocks noChangeAspect="1"/>
          </p:cNvPicPr>
          <p:nvPr userDrawn="1"/>
        </p:nvPicPr>
        <p:blipFill>
          <a:blip r:embed="rId2"/>
          <a:stretch>
            <a:fillRect/>
          </a:stretch>
        </p:blipFill>
        <p:spPr>
          <a:xfrm>
            <a:off x="0" y="0"/>
            <a:ext cx="9144000" cy="144341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ga-IE" dirty="0" smtClean="0"/>
              <a:t>Click to edit Master title style</a:t>
            </a:r>
            <a:endParaRPr lang="en-US" dirty="0"/>
          </a:p>
        </p:txBody>
      </p:sp>
      <p:sp>
        <p:nvSpPr>
          <p:cNvPr id="3" name="Content Placeholder 2"/>
          <p:cNvSpPr>
            <a:spLocks noGrp="1"/>
          </p:cNvSpPr>
          <p:nvPr>
            <p:ph idx="1"/>
          </p:nvPr>
        </p:nvSpPr>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Date Placeholder 3"/>
          <p:cNvSpPr>
            <a:spLocks noGrp="1"/>
          </p:cNvSpPr>
          <p:nvPr>
            <p:ph type="dt" sz="half" idx="10"/>
          </p:nvPr>
        </p:nvSpPr>
        <p:spPr/>
        <p:txBody>
          <a:bodyPr/>
          <a:lstStyle/>
          <a:p>
            <a:fld id="{46464852-7383-BD40-BF67-D34666E20240}" type="datetime1">
              <a:rPr lang="en-US" smtClean="0"/>
              <a:pPr/>
              <a:t>10/17/16</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ivider_1.jpg"/>
          <p:cNvPicPr>
            <a:picLocks noChangeAspect="1"/>
          </p:cNvPicPr>
          <p:nvPr userDrawn="1"/>
        </p:nvPicPr>
        <p:blipFill>
          <a:blip r:embed="rId2"/>
          <a:stretch>
            <a:fillRect/>
          </a:stretch>
        </p:blipFill>
        <p:spPr>
          <a:xfrm>
            <a:off x="0" y="-1"/>
            <a:ext cx="9179295" cy="5083200"/>
          </a:xfrm>
          <a:prstGeom prst="rect">
            <a:avLst/>
          </a:prstGeom>
        </p:spPr>
      </p:pic>
      <p:sp>
        <p:nvSpPr>
          <p:cNvPr id="2" name="Title 1"/>
          <p:cNvSpPr>
            <a:spLocks noGrp="1"/>
          </p:cNvSpPr>
          <p:nvPr>
            <p:ph type="title"/>
          </p:nvPr>
        </p:nvSpPr>
        <p:spPr>
          <a:xfrm>
            <a:off x="533400" y="4267200"/>
            <a:ext cx="7772400" cy="1362075"/>
          </a:xfrm>
        </p:spPr>
        <p:txBody>
          <a:bodyPr anchor="b" anchorCtr="0">
            <a:normAutofit/>
          </a:bodyPr>
          <a:lstStyle>
            <a:lvl1pPr algn="l">
              <a:defRPr sz="2800" b="0" cap="all">
                <a:solidFill>
                  <a:srgbClr val="000000"/>
                </a:solidFill>
              </a:defRPr>
            </a:lvl1pPr>
          </a:lstStyle>
          <a:p>
            <a:r>
              <a:rPr lang="ga-IE" dirty="0" smtClean="0"/>
              <a:t>Click to edit Master title style</a:t>
            </a:r>
            <a:endParaRPr lang="en-US" dirty="0"/>
          </a:p>
        </p:txBody>
      </p:sp>
      <p:sp>
        <p:nvSpPr>
          <p:cNvPr id="3" name="Text Placeholder 2"/>
          <p:cNvSpPr>
            <a:spLocks noGrp="1"/>
          </p:cNvSpPr>
          <p:nvPr>
            <p:ph type="body" idx="1"/>
          </p:nvPr>
        </p:nvSpPr>
        <p:spPr>
          <a:xfrm>
            <a:off x="533400" y="5715000"/>
            <a:ext cx="7772400" cy="874712"/>
          </a:xfrm>
        </p:spPr>
        <p:txBody>
          <a:bodyPr lIns="0" tIns="0" rIns="0" bIns="0" anchor="t" anchorCtr="0">
            <a:normAutofit/>
          </a:bodyPr>
          <a:lstStyle>
            <a:lvl1pPr marL="0" indent="0">
              <a:buNone/>
              <a:defRPr sz="18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dirty="0" smtClean="0"/>
              <a:t>Click to edit Master text styles</a:t>
            </a:r>
          </a:p>
        </p:txBody>
      </p:sp>
      <p:sp>
        <p:nvSpPr>
          <p:cNvPr id="4" name="Date Placeholder 3"/>
          <p:cNvSpPr>
            <a:spLocks noGrp="1"/>
          </p:cNvSpPr>
          <p:nvPr>
            <p:ph type="dt" sz="half" idx="10"/>
          </p:nvPr>
        </p:nvSpPr>
        <p:spPr/>
        <p:txBody>
          <a:bodyPr/>
          <a:lstStyle/>
          <a:p>
            <a:fld id="{59989715-6B54-0241-A5B5-5C15AE5A6AAA}" type="datetime1">
              <a:rPr lang="en-US" smtClean="0"/>
              <a:pPr/>
              <a:t>10/17/16</a:t>
            </a:fld>
            <a:endParaRPr lang="en-US"/>
          </a:p>
        </p:txBody>
      </p:sp>
      <p:pic>
        <p:nvPicPr>
          <p:cNvPr id="8" name="Picture 7" descr="Logo.png"/>
          <p:cNvPicPr>
            <a:picLocks noChangeAspect="1"/>
          </p:cNvPicPr>
          <p:nvPr userDrawn="1"/>
        </p:nvPicPr>
        <p:blipFill>
          <a:blip r:embed="rId3"/>
          <a:stretch>
            <a:fillRect/>
          </a:stretch>
        </p:blipFill>
        <p:spPr>
          <a:xfrm>
            <a:off x="7515461" y="4632713"/>
            <a:ext cx="1185488" cy="864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10" name="Picture 9" descr="Divider_2.jpg"/>
          <p:cNvPicPr>
            <a:picLocks noChangeAspect="1"/>
          </p:cNvPicPr>
          <p:nvPr userDrawn="1"/>
        </p:nvPicPr>
        <p:blipFill>
          <a:blip r:embed="rId2"/>
          <a:stretch>
            <a:fillRect/>
          </a:stretch>
        </p:blipFill>
        <p:spPr>
          <a:xfrm>
            <a:off x="0" y="0"/>
            <a:ext cx="9180000" cy="5083590"/>
          </a:xfrm>
          <a:prstGeom prst="rect">
            <a:avLst/>
          </a:prstGeom>
        </p:spPr>
      </p:pic>
      <p:sp>
        <p:nvSpPr>
          <p:cNvPr id="2" name="Title 1"/>
          <p:cNvSpPr>
            <a:spLocks noGrp="1"/>
          </p:cNvSpPr>
          <p:nvPr>
            <p:ph type="title"/>
          </p:nvPr>
        </p:nvSpPr>
        <p:spPr>
          <a:xfrm>
            <a:off x="533400" y="4267200"/>
            <a:ext cx="7772400" cy="1362075"/>
          </a:xfrm>
        </p:spPr>
        <p:txBody>
          <a:bodyPr anchor="b" anchorCtr="0">
            <a:normAutofit/>
          </a:bodyPr>
          <a:lstStyle>
            <a:lvl1pPr algn="l">
              <a:defRPr sz="2800" b="0" cap="all">
                <a:solidFill>
                  <a:srgbClr val="000000"/>
                </a:solidFill>
              </a:defRPr>
            </a:lvl1pPr>
          </a:lstStyle>
          <a:p>
            <a:r>
              <a:rPr lang="ga-IE" dirty="0" smtClean="0"/>
              <a:t>Click to edit Master title style</a:t>
            </a:r>
            <a:endParaRPr lang="en-US" dirty="0"/>
          </a:p>
        </p:txBody>
      </p:sp>
      <p:sp>
        <p:nvSpPr>
          <p:cNvPr id="3" name="Text Placeholder 2"/>
          <p:cNvSpPr>
            <a:spLocks noGrp="1"/>
          </p:cNvSpPr>
          <p:nvPr>
            <p:ph type="body" idx="1"/>
          </p:nvPr>
        </p:nvSpPr>
        <p:spPr>
          <a:xfrm>
            <a:off x="533400" y="5715000"/>
            <a:ext cx="7772400" cy="874712"/>
          </a:xfrm>
        </p:spPr>
        <p:txBody>
          <a:bodyPr lIns="0" tIns="0" rIns="0" bIns="0" anchor="t" anchorCtr="0">
            <a:normAutofit/>
          </a:bodyPr>
          <a:lstStyle>
            <a:lvl1pPr marL="0" indent="0">
              <a:buNone/>
              <a:defRPr sz="18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dirty="0" smtClean="0"/>
              <a:t>Click to edit Master text styles</a:t>
            </a:r>
          </a:p>
        </p:txBody>
      </p:sp>
      <p:sp>
        <p:nvSpPr>
          <p:cNvPr id="4" name="Date Placeholder 3"/>
          <p:cNvSpPr>
            <a:spLocks noGrp="1"/>
          </p:cNvSpPr>
          <p:nvPr>
            <p:ph type="dt" sz="half" idx="10"/>
          </p:nvPr>
        </p:nvSpPr>
        <p:spPr/>
        <p:txBody>
          <a:bodyPr/>
          <a:lstStyle/>
          <a:p>
            <a:fld id="{59989715-6B54-0241-A5B5-5C15AE5A6AAA}" type="datetime1">
              <a:rPr lang="en-US" smtClean="0"/>
              <a:pPr/>
              <a:t>10/17/16</a:t>
            </a:fld>
            <a:endParaRPr lang="en-US"/>
          </a:p>
        </p:txBody>
      </p:sp>
      <p:pic>
        <p:nvPicPr>
          <p:cNvPr id="8" name="Picture 7" descr="Logo.png"/>
          <p:cNvPicPr>
            <a:picLocks noChangeAspect="1"/>
          </p:cNvPicPr>
          <p:nvPr userDrawn="1"/>
        </p:nvPicPr>
        <p:blipFill>
          <a:blip r:embed="rId3"/>
          <a:stretch>
            <a:fillRect/>
          </a:stretch>
        </p:blipFill>
        <p:spPr>
          <a:xfrm>
            <a:off x="7515461" y="4632713"/>
            <a:ext cx="1185488" cy="8640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pic>
        <p:nvPicPr>
          <p:cNvPr id="10" name="Picture 9" descr="Divider_3.jpg"/>
          <p:cNvPicPr>
            <a:picLocks noChangeAspect="1"/>
          </p:cNvPicPr>
          <p:nvPr userDrawn="1"/>
        </p:nvPicPr>
        <p:blipFill>
          <a:blip r:embed="rId2"/>
          <a:stretch>
            <a:fillRect/>
          </a:stretch>
        </p:blipFill>
        <p:spPr>
          <a:xfrm>
            <a:off x="0" y="0"/>
            <a:ext cx="9179295" cy="5083200"/>
          </a:xfrm>
          <a:prstGeom prst="rect">
            <a:avLst/>
          </a:prstGeom>
        </p:spPr>
      </p:pic>
      <p:sp>
        <p:nvSpPr>
          <p:cNvPr id="2" name="Title 1"/>
          <p:cNvSpPr>
            <a:spLocks noGrp="1"/>
          </p:cNvSpPr>
          <p:nvPr>
            <p:ph type="title"/>
          </p:nvPr>
        </p:nvSpPr>
        <p:spPr>
          <a:xfrm>
            <a:off x="533400" y="4267200"/>
            <a:ext cx="7772400" cy="1362075"/>
          </a:xfrm>
        </p:spPr>
        <p:txBody>
          <a:bodyPr anchor="b" anchorCtr="0">
            <a:normAutofit/>
          </a:bodyPr>
          <a:lstStyle>
            <a:lvl1pPr algn="l">
              <a:defRPr sz="2800" b="0" cap="all">
                <a:solidFill>
                  <a:srgbClr val="000000"/>
                </a:solidFill>
              </a:defRPr>
            </a:lvl1pPr>
          </a:lstStyle>
          <a:p>
            <a:r>
              <a:rPr lang="ga-IE" dirty="0" smtClean="0"/>
              <a:t>Click to edit Master title style</a:t>
            </a:r>
            <a:endParaRPr lang="en-US" dirty="0"/>
          </a:p>
        </p:txBody>
      </p:sp>
      <p:sp>
        <p:nvSpPr>
          <p:cNvPr id="3" name="Text Placeholder 2"/>
          <p:cNvSpPr>
            <a:spLocks noGrp="1"/>
          </p:cNvSpPr>
          <p:nvPr>
            <p:ph type="body" idx="1"/>
          </p:nvPr>
        </p:nvSpPr>
        <p:spPr>
          <a:xfrm>
            <a:off x="533400" y="5715000"/>
            <a:ext cx="7772400" cy="874712"/>
          </a:xfrm>
        </p:spPr>
        <p:txBody>
          <a:bodyPr lIns="0" tIns="0" rIns="0" bIns="0" anchor="t" anchorCtr="0">
            <a:normAutofit/>
          </a:bodyPr>
          <a:lstStyle>
            <a:lvl1pPr marL="0" indent="0">
              <a:buNone/>
              <a:defRPr sz="18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dirty="0" smtClean="0"/>
              <a:t>Click to edit Master text styles</a:t>
            </a:r>
          </a:p>
        </p:txBody>
      </p:sp>
      <p:sp>
        <p:nvSpPr>
          <p:cNvPr id="4" name="Date Placeholder 3"/>
          <p:cNvSpPr>
            <a:spLocks noGrp="1"/>
          </p:cNvSpPr>
          <p:nvPr>
            <p:ph type="dt" sz="half" idx="10"/>
          </p:nvPr>
        </p:nvSpPr>
        <p:spPr/>
        <p:txBody>
          <a:bodyPr/>
          <a:lstStyle/>
          <a:p>
            <a:fld id="{59989715-6B54-0241-A5B5-5C15AE5A6AAA}" type="datetime1">
              <a:rPr lang="en-US" smtClean="0"/>
              <a:pPr/>
              <a:t>10/17/16</a:t>
            </a:fld>
            <a:endParaRPr lang="en-US"/>
          </a:p>
        </p:txBody>
      </p:sp>
      <p:pic>
        <p:nvPicPr>
          <p:cNvPr id="8" name="Picture 7" descr="Logo.png"/>
          <p:cNvPicPr>
            <a:picLocks noChangeAspect="1"/>
          </p:cNvPicPr>
          <p:nvPr userDrawn="1"/>
        </p:nvPicPr>
        <p:blipFill>
          <a:blip r:embed="rId3"/>
          <a:stretch>
            <a:fillRect/>
          </a:stretch>
        </p:blipFill>
        <p:spPr>
          <a:xfrm>
            <a:off x="7515461" y="4632713"/>
            <a:ext cx="1185488" cy="864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theme" Target="../theme/theme1.xml"/><Relationship Id="rId23" Type="http://schemas.openxmlformats.org/officeDocument/2006/relationships/image" Target="../media/image1.png"/><Relationship Id="rId24" Type="http://schemas.openxmlformats.org/officeDocument/2006/relationships/image" Target="../media/image2.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5486400" cy="1143000"/>
          </a:xfrm>
          <a:prstGeom prst="rect">
            <a:avLst/>
          </a:prstGeom>
        </p:spPr>
        <p:txBody>
          <a:bodyPr vert="horz" lIns="0" tIns="0" rIns="0" bIns="0" rtlCol="0" anchor="b" anchorCtr="0">
            <a:normAutofit/>
          </a:bodyPr>
          <a:lstStyle/>
          <a:p>
            <a:r>
              <a:rPr lang="ga-IE" dirty="0" smtClean="0"/>
              <a:t>Click to edit Master title style</a:t>
            </a:r>
            <a:endParaRPr lang="en-US" dirty="0"/>
          </a:p>
        </p:txBody>
      </p:sp>
      <p:sp>
        <p:nvSpPr>
          <p:cNvPr id="3" name="Text Placeholder 2"/>
          <p:cNvSpPr>
            <a:spLocks noGrp="1"/>
          </p:cNvSpPr>
          <p:nvPr>
            <p:ph type="body" idx="1"/>
          </p:nvPr>
        </p:nvSpPr>
        <p:spPr>
          <a:xfrm>
            <a:off x="457200" y="1524000"/>
            <a:ext cx="8229600" cy="4525963"/>
          </a:xfrm>
          <a:prstGeom prst="rect">
            <a:avLst/>
          </a:prstGeom>
        </p:spPr>
        <p:txBody>
          <a:bodyPr vert="horz" lIns="91440" tIns="45720" rIns="91440" bIns="45720" rtlCol="0">
            <a:normAutofit/>
          </a:bodyPr>
          <a:lstStyle/>
          <a:p>
            <a:pPr lvl="0"/>
            <a:r>
              <a:rPr lang="ga-IE" smtClean="0"/>
              <a:t>Click to edit Master text styles</a:t>
            </a:r>
          </a:p>
          <a:p>
            <a:pPr lvl="1"/>
            <a:r>
              <a:rPr lang="ga-IE" dirty="0" smtClean="0"/>
              <a:t>Second level</a:t>
            </a:r>
          </a:p>
          <a:p>
            <a:pPr lvl="2"/>
            <a:r>
              <a:rPr lang="ga-IE" dirty="0" smtClean="0"/>
              <a:t>Third level</a:t>
            </a:r>
          </a:p>
          <a:p>
            <a:pPr lvl="3"/>
            <a:r>
              <a:rPr lang="ga-IE" dirty="0" smtClean="0"/>
              <a:t>Fourth level</a:t>
            </a:r>
          </a:p>
          <a:p>
            <a:pPr lvl="4"/>
            <a:r>
              <a:rPr lang="ga-IE" dirty="0" smtClean="0"/>
              <a:t>Fifth level</a:t>
            </a:r>
            <a:endParaRPr lang="en-US" dirty="0"/>
          </a:p>
        </p:txBody>
      </p:sp>
      <p:sp>
        <p:nvSpPr>
          <p:cNvPr id="4" name="Date Placeholder 3"/>
          <p:cNvSpPr>
            <a:spLocks noGrp="1"/>
          </p:cNvSpPr>
          <p:nvPr>
            <p:ph type="dt" sz="half" idx="2"/>
          </p:nvPr>
        </p:nvSpPr>
        <p:spPr>
          <a:xfrm>
            <a:off x="9982200" y="-609600"/>
            <a:ext cx="2133600" cy="365125"/>
          </a:xfrm>
          <a:prstGeom prst="rect">
            <a:avLst/>
          </a:prstGeom>
        </p:spPr>
        <p:txBody>
          <a:bodyPr vert="horz" lIns="91440" tIns="45720" rIns="91440" bIns="45720" rtlCol="0" anchor="ctr"/>
          <a:lstStyle>
            <a:lvl1pPr algn="l">
              <a:defRPr sz="1200">
                <a:solidFill>
                  <a:schemeClr val="tx1">
                    <a:tint val="75000"/>
                    <a:alpha val="0"/>
                  </a:schemeClr>
                </a:solidFill>
              </a:defRPr>
            </a:lvl1pPr>
          </a:lstStyle>
          <a:p>
            <a:fld id="{B7620F7A-CFE2-0249-B3E1-DEEC141F31D7}" type="datetime1">
              <a:rPr lang="en-US" smtClean="0"/>
              <a:pPr/>
              <a:t>10/17/16</a:t>
            </a:fld>
            <a:endParaRPr lang="en-US" dirty="0"/>
          </a:p>
        </p:txBody>
      </p:sp>
      <p:pic>
        <p:nvPicPr>
          <p:cNvPr id="10" name="Picture 9" descr="footer.png"/>
          <p:cNvPicPr>
            <a:picLocks noChangeAspect="1"/>
          </p:cNvPicPr>
          <p:nvPr userDrawn="1"/>
        </p:nvPicPr>
        <p:blipFill>
          <a:blip r:embed="rId23"/>
          <a:stretch>
            <a:fillRect/>
          </a:stretch>
        </p:blipFill>
        <p:spPr>
          <a:xfrm>
            <a:off x="0" y="6228416"/>
            <a:ext cx="9144000" cy="640080"/>
          </a:xfrm>
          <a:prstGeom prst="rect">
            <a:avLst/>
          </a:prstGeom>
        </p:spPr>
      </p:pic>
      <p:pic>
        <p:nvPicPr>
          <p:cNvPr id="11" name="Picture 10" descr="vox_logo.png"/>
          <p:cNvPicPr>
            <a:picLocks noChangeAspect="1"/>
          </p:cNvPicPr>
          <p:nvPr userDrawn="1"/>
        </p:nvPicPr>
        <p:blipFill>
          <a:blip r:embed="rId24"/>
          <a:stretch>
            <a:fillRect/>
          </a:stretch>
        </p:blipFill>
        <p:spPr>
          <a:xfrm>
            <a:off x="7521542" y="404720"/>
            <a:ext cx="1165258" cy="84772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hdr="0"/>
  <p:txStyles>
    <p:titleStyle>
      <a:lvl1pPr algn="l" defTabSz="457200" rtl="0" eaLnBrk="1" latinLnBrk="0" hangingPunct="1">
        <a:spcBef>
          <a:spcPct val="0"/>
        </a:spcBef>
        <a:buNone/>
        <a:defRPr sz="30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0.png"/><Relationship Id="rId3" Type="http://schemas.openxmlformats.org/officeDocument/2006/relationships/image" Target="../media/image3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5.png"/><Relationship Id="rId3" Type="http://schemas.openxmlformats.org/officeDocument/2006/relationships/image" Target="../media/image3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7.png"/><Relationship Id="rId3" Type="http://schemas.openxmlformats.org/officeDocument/2006/relationships/image" Target="../media/image3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mailto:Abbasciano.s.l@gmail.com"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g"/><Relationship Id="rId4" Type="http://schemas.openxmlformats.org/officeDocument/2006/relationships/image" Target="../media/image40.jpg"/><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package" Target="../embeddings/Microsoft_Word_Document1.docx"/><Relationship Id="rId5" Type="http://schemas.openxmlformats.org/officeDocument/2006/relationships/image" Target="../media/image16.png"/><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971800"/>
            <a:ext cx="4572000" cy="1828800"/>
          </a:xfrm>
        </p:spPr>
        <p:txBody>
          <a:bodyPr/>
          <a:lstStyle/>
          <a:p>
            <a:r>
              <a:rPr lang="en-US" dirty="0" smtClean="0"/>
              <a:t>An Analysis of Societal Reactions to the Nice Attack</a:t>
            </a:r>
            <a:endParaRPr lang="en-US" dirty="0"/>
          </a:p>
        </p:txBody>
      </p:sp>
      <p:sp>
        <p:nvSpPr>
          <p:cNvPr id="3" name="Subtitle 2"/>
          <p:cNvSpPr>
            <a:spLocks noGrp="1"/>
          </p:cNvSpPr>
          <p:nvPr>
            <p:ph type="subTitle" idx="1"/>
          </p:nvPr>
        </p:nvSpPr>
        <p:spPr/>
        <p:txBody>
          <a:bodyPr/>
          <a:lstStyle/>
          <a:p>
            <a:r>
              <a:rPr lang="en-US" dirty="0" smtClean="0"/>
              <a:t>Online Conversations &amp; On-the-Ground Events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6464852-7383-BD40-BF67-D34666E20240}" type="datetime1">
              <a:rPr lang="en-US" smtClean="0"/>
              <a:pPr/>
              <a:t>10/17/16</a:t>
            </a:fld>
            <a:endParaRPr lang="en-US"/>
          </a:p>
        </p:txBody>
      </p:sp>
      <p:sp>
        <p:nvSpPr>
          <p:cNvPr id="5" name="Title 4"/>
          <p:cNvSpPr>
            <a:spLocks noGrp="1"/>
          </p:cNvSpPr>
          <p:nvPr>
            <p:ph type="title"/>
          </p:nvPr>
        </p:nvSpPr>
        <p:spPr>
          <a:xfrm>
            <a:off x="457200" y="152400"/>
            <a:ext cx="6629400" cy="1219200"/>
          </a:xfrm>
        </p:spPr>
        <p:txBody>
          <a:bodyPr>
            <a:noAutofit/>
          </a:bodyPr>
          <a:lstStyle/>
          <a:p>
            <a:r>
              <a:rPr lang="en-US" sz="4000" dirty="0" smtClean="0"/>
              <a:t>July 14 (22:40 – 23:00)</a:t>
            </a:r>
            <a:endParaRPr lang="en-US" sz="4000" dirty="0"/>
          </a:p>
        </p:txBody>
      </p:sp>
      <p:sp>
        <p:nvSpPr>
          <p:cNvPr id="6" name="Content Placeholder 5"/>
          <p:cNvSpPr>
            <a:spLocks noGrp="1"/>
          </p:cNvSpPr>
          <p:nvPr>
            <p:ph idx="1"/>
          </p:nvPr>
        </p:nvSpPr>
        <p:spPr>
          <a:xfrm>
            <a:off x="457200" y="1752600"/>
            <a:ext cx="8229600" cy="596279"/>
          </a:xfrm>
        </p:spPr>
        <p:txBody>
          <a:bodyPr>
            <a:normAutofit/>
          </a:bodyPr>
          <a:lstStyle/>
          <a:p>
            <a:pPr marL="0" indent="0" algn="ctr">
              <a:buNone/>
            </a:pPr>
            <a:r>
              <a:rPr lang="en-US" dirty="0" smtClean="0"/>
              <a:t>Tweets within first 20 minutes of attack</a:t>
            </a:r>
            <a:endParaRPr lang="en-US" dirty="0"/>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899592" y="2459277"/>
            <a:ext cx="7454334" cy="34152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30616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6464852-7383-BD40-BF67-D34666E20240}" type="datetime1">
              <a:rPr lang="en-US" smtClean="0"/>
              <a:pPr/>
              <a:t>10/17/16</a:t>
            </a:fld>
            <a:endParaRPr lang="en-US"/>
          </a:p>
        </p:txBody>
      </p:sp>
      <p:sp>
        <p:nvSpPr>
          <p:cNvPr id="5" name="Title 4"/>
          <p:cNvSpPr>
            <a:spLocks noGrp="1"/>
          </p:cNvSpPr>
          <p:nvPr>
            <p:ph type="title"/>
          </p:nvPr>
        </p:nvSpPr>
        <p:spPr>
          <a:xfrm>
            <a:off x="457200" y="152400"/>
            <a:ext cx="6629400" cy="1219200"/>
          </a:xfrm>
        </p:spPr>
        <p:txBody>
          <a:bodyPr>
            <a:noAutofit/>
          </a:bodyPr>
          <a:lstStyle/>
          <a:p>
            <a:r>
              <a:rPr lang="en-US" sz="4000" dirty="0" smtClean="0"/>
              <a:t>Nice, France</a:t>
            </a:r>
            <a:endParaRPr lang="en-US" sz="4000" dirty="0"/>
          </a:p>
        </p:txBody>
      </p:sp>
      <p:pic>
        <p:nvPicPr>
          <p:cNvPr id="2" name="Picture 1" descr="Nice_France_ma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714" y="1628800"/>
            <a:ext cx="8876573" cy="43490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98171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6464852-7383-BD40-BF67-D34666E20240}" type="datetime1">
              <a:rPr lang="en-US" smtClean="0"/>
              <a:pPr/>
              <a:t>10/17/16</a:t>
            </a:fld>
            <a:endParaRPr lang="en-US"/>
          </a:p>
        </p:txBody>
      </p:sp>
      <p:sp>
        <p:nvSpPr>
          <p:cNvPr id="5" name="Title 4"/>
          <p:cNvSpPr>
            <a:spLocks noGrp="1"/>
          </p:cNvSpPr>
          <p:nvPr>
            <p:ph type="title"/>
          </p:nvPr>
        </p:nvSpPr>
        <p:spPr>
          <a:xfrm>
            <a:off x="457200" y="152400"/>
            <a:ext cx="6629400" cy="1219200"/>
          </a:xfrm>
        </p:spPr>
        <p:txBody>
          <a:bodyPr>
            <a:noAutofit/>
          </a:bodyPr>
          <a:lstStyle/>
          <a:p>
            <a:r>
              <a:rPr lang="en-US" sz="4000" dirty="0"/>
              <a:t>July 14 (22:40 – 23:00)</a:t>
            </a:r>
          </a:p>
        </p:txBody>
      </p:sp>
      <p:sp>
        <p:nvSpPr>
          <p:cNvPr id="6" name="Content Placeholder 5"/>
          <p:cNvSpPr>
            <a:spLocks noGrp="1"/>
          </p:cNvSpPr>
          <p:nvPr>
            <p:ph idx="1"/>
          </p:nvPr>
        </p:nvSpPr>
        <p:spPr>
          <a:xfrm>
            <a:off x="457200" y="1628800"/>
            <a:ext cx="8229600" cy="596280"/>
          </a:xfrm>
        </p:spPr>
        <p:txBody>
          <a:bodyPr/>
          <a:lstStyle/>
          <a:p>
            <a:pPr marL="0" indent="0">
              <a:buNone/>
            </a:pPr>
            <a:r>
              <a:rPr lang="en-US" dirty="0" smtClean="0"/>
              <a:t>Witness accounts</a:t>
            </a:r>
            <a:endParaRPr lang="en-US" dirty="0"/>
          </a:p>
        </p:txBody>
      </p:sp>
      <p:pic>
        <p:nvPicPr>
          <p:cNvPr id="2" name="Picture 1" descr="July 14_Nice_first twe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382334"/>
            <a:ext cx="3026296" cy="22247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Nice_July 14_witness_negresc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4396" y="2382334"/>
            <a:ext cx="4622404" cy="21915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49799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6464852-7383-BD40-BF67-D34666E20240}" type="datetime1">
              <a:rPr lang="en-US" smtClean="0"/>
              <a:pPr/>
              <a:t>10/17/16</a:t>
            </a:fld>
            <a:endParaRPr lang="en-US"/>
          </a:p>
        </p:txBody>
      </p:sp>
      <p:sp>
        <p:nvSpPr>
          <p:cNvPr id="5" name="Title 4"/>
          <p:cNvSpPr>
            <a:spLocks noGrp="1"/>
          </p:cNvSpPr>
          <p:nvPr>
            <p:ph type="title"/>
          </p:nvPr>
        </p:nvSpPr>
        <p:spPr>
          <a:xfrm>
            <a:off x="457200" y="152400"/>
            <a:ext cx="6629400" cy="1219200"/>
          </a:xfrm>
        </p:spPr>
        <p:txBody>
          <a:bodyPr>
            <a:noAutofit/>
          </a:bodyPr>
          <a:lstStyle/>
          <a:p>
            <a:r>
              <a:rPr lang="en-US" sz="4000" dirty="0"/>
              <a:t>July 14 (22:40 – 23:00)</a:t>
            </a:r>
          </a:p>
        </p:txBody>
      </p:sp>
      <p:pic>
        <p:nvPicPr>
          <p:cNvPr id="2" name="Picture 1" descr="Nice_July 14_witnes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2281224"/>
            <a:ext cx="3027802" cy="34404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Nice_July 14_journalist attenti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2281224"/>
            <a:ext cx="3124598" cy="34300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438190" y="5831244"/>
            <a:ext cx="2880320" cy="369332"/>
          </a:xfrm>
          <a:prstGeom prst="rect">
            <a:avLst/>
          </a:prstGeom>
          <a:noFill/>
        </p:spPr>
        <p:txBody>
          <a:bodyPr wrap="square" rtlCol="0">
            <a:spAutoFit/>
          </a:bodyPr>
          <a:lstStyle/>
          <a:p>
            <a:r>
              <a:rPr lang="en-US" dirty="0" smtClean="0"/>
              <a:t>22:40:44 (time in France)</a:t>
            </a:r>
            <a:endParaRPr lang="en-US" dirty="0"/>
          </a:p>
        </p:txBody>
      </p:sp>
      <p:sp>
        <p:nvSpPr>
          <p:cNvPr id="8" name="TextBox 7"/>
          <p:cNvSpPr txBox="1"/>
          <p:nvPr/>
        </p:nvSpPr>
        <p:spPr>
          <a:xfrm>
            <a:off x="5513046" y="5831244"/>
            <a:ext cx="2734828" cy="369332"/>
          </a:xfrm>
          <a:prstGeom prst="rect">
            <a:avLst/>
          </a:prstGeom>
          <a:noFill/>
        </p:spPr>
        <p:txBody>
          <a:bodyPr wrap="square" rtlCol="0">
            <a:spAutoFit/>
          </a:bodyPr>
          <a:lstStyle/>
          <a:p>
            <a:r>
              <a:rPr lang="en-US" dirty="0" smtClean="0"/>
              <a:t>22:45:25 (time in France)</a:t>
            </a:r>
            <a:endParaRPr lang="en-US" dirty="0"/>
          </a:p>
        </p:txBody>
      </p:sp>
      <p:sp>
        <p:nvSpPr>
          <p:cNvPr id="9" name="TextBox 8"/>
          <p:cNvSpPr txBox="1"/>
          <p:nvPr/>
        </p:nvSpPr>
        <p:spPr>
          <a:xfrm>
            <a:off x="323528" y="1628800"/>
            <a:ext cx="8496944" cy="584776"/>
          </a:xfrm>
          <a:prstGeom prst="rect">
            <a:avLst/>
          </a:prstGeom>
          <a:noFill/>
        </p:spPr>
        <p:txBody>
          <a:bodyPr wrap="square" rtlCol="0">
            <a:spAutoFit/>
          </a:bodyPr>
          <a:lstStyle/>
          <a:p>
            <a:r>
              <a:rPr lang="en-US" sz="3200" b="1" dirty="0" smtClean="0"/>
              <a:t>Capturing journalists’ attention:</a:t>
            </a:r>
            <a:endParaRPr lang="en-US" sz="3200" b="1" dirty="0"/>
          </a:p>
        </p:txBody>
      </p:sp>
    </p:spTree>
    <p:extLst>
      <p:ext uri="{BB962C8B-B14F-4D97-AF65-F5344CB8AC3E}">
        <p14:creationId xmlns:p14="http://schemas.microsoft.com/office/powerpoint/2010/main" val="1744812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6464852-7383-BD40-BF67-D34666E20240}" type="datetime1">
              <a:rPr lang="en-US" smtClean="0"/>
              <a:pPr/>
              <a:t>10/17/16</a:t>
            </a:fld>
            <a:endParaRPr lang="en-US"/>
          </a:p>
        </p:txBody>
      </p:sp>
      <p:sp>
        <p:nvSpPr>
          <p:cNvPr id="5" name="Title 4"/>
          <p:cNvSpPr>
            <a:spLocks noGrp="1"/>
          </p:cNvSpPr>
          <p:nvPr>
            <p:ph type="title"/>
          </p:nvPr>
        </p:nvSpPr>
        <p:spPr>
          <a:xfrm>
            <a:off x="457200" y="152400"/>
            <a:ext cx="6629400" cy="1219200"/>
          </a:xfrm>
        </p:spPr>
        <p:txBody>
          <a:bodyPr>
            <a:noAutofit/>
          </a:bodyPr>
          <a:lstStyle/>
          <a:p>
            <a:r>
              <a:rPr lang="en-US" sz="4000" dirty="0"/>
              <a:t>July 14 (22:40 – 23:00)</a:t>
            </a:r>
          </a:p>
        </p:txBody>
      </p:sp>
      <p:sp>
        <p:nvSpPr>
          <p:cNvPr id="6" name="Content Placeholder 5"/>
          <p:cNvSpPr>
            <a:spLocks noGrp="1"/>
          </p:cNvSpPr>
          <p:nvPr>
            <p:ph idx="1"/>
          </p:nvPr>
        </p:nvSpPr>
        <p:spPr>
          <a:xfrm>
            <a:off x="457200" y="1752601"/>
            <a:ext cx="8229600" cy="596279"/>
          </a:xfrm>
        </p:spPr>
        <p:txBody>
          <a:bodyPr/>
          <a:lstStyle/>
          <a:p>
            <a:pPr marL="0" indent="0">
              <a:buNone/>
            </a:pPr>
            <a:r>
              <a:rPr lang="en-US" dirty="0" smtClean="0"/>
              <a:t>Most </a:t>
            </a:r>
            <a:r>
              <a:rPr lang="en-US" dirty="0" err="1" smtClean="0"/>
              <a:t>Retweeted</a:t>
            </a:r>
            <a:endParaRPr lang="en-US" dirty="0"/>
          </a:p>
        </p:txBody>
      </p:sp>
      <p:pic>
        <p:nvPicPr>
          <p:cNvPr id="2" name="Picture 1" descr="Nice_July 14_948pm_most 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636912"/>
            <a:ext cx="3178696" cy="31370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descr="July 14_952pm_2nd most 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6216" y="2060848"/>
            <a:ext cx="2507280" cy="40050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7463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6464852-7383-BD40-BF67-D34666E20240}" type="datetime1">
              <a:rPr lang="en-US" smtClean="0"/>
              <a:pPr/>
              <a:t>10/17/16</a:t>
            </a:fld>
            <a:endParaRPr lang="en-US"/>
          </a:p>
        </p:txBody>
      </p:sp>
      <p:sp>
        <p:nvSpPr>
          <p:cNvPr id="5" name="Title 4"/>
          <p:cNvSpPr>
            <a:spLocks noGrp="1"/>
          </p:cNvSpPr>
          <p:nvPr>
            <p:ph type="title"/>
          </p:nvPr>
        </p:nvSpPr>
        <p:spPr>
          <a:xfrm>
            <a:off x="457200" y="152400"/>
            <a:ext cx="6629400" cy="1219200"/>
          </a:xfrm>
        </p:spPr>
        <p:txBody>
          <a:bodyPr>
            <a:noAutofit/>
          </a:bodyPr>
          <a:lstStyle/>
          <a:p>
            <a:r>
              <a:rPr lang="en-US" sz="4000" dirty="0"/>
              <a:t>July 14 (22:40 – 23:00)</a:t>
            </a:r>
          </a:p>
        </p:txBody>
      </p:sp>
      <p:pic>
        <p:nvPicPr>
          <p:cNvPr id="8" name="Picture 7"/>
          <p:cNvPicPr>
            <a:picLocks noChangeAspect="1"/>
          </p:cNvPicPr>
          <p:nvPr/>
        </p:nvPicPr>
        <p:blipFill>
          <a:blip r:embed="rId2"/>
          <a:stretch>
            <a:fillRect/>
          </a:stretch>
        </p:blipFill>
        <p:spPr>
          <a:xfrm>
            <a:off x="1858193" y="1988840"/>
            <a:ext cx="5228407" cy="41790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858192" y="1615368"/>
            <a:ext cx="5260009" cy="369332"/>
          </a:xfrm>
          <a:prstGeom prst="rect">
            <a:avLst/>
          </a:prstGeom>
          <a:noFill/>
        </p:spPr>
        <p:txBody>
          <a:bodyPr wrap="square" rtlCol="0">
            <a:spAutoFit/>
          </a:bodyPr>
          <a:lstStyle/>
          <a:p>
            <a:pPr algn="ctr"/>
            <a:r>
              <a:rPr lang="en-US" dirty="0" smtClean="0"/>
              <a:t>Top 11 Tweets</a:t>
            </a:r>
            <a:endParaRPr lang="en-US" dirty="0"/>
          </a:p>
        </p:txBody>
      </p:sp>
    </p:spTree>
    <p:extLst>
      <p:ext uri="{BB962C8B-B14F-4D97-AF65-F5344CB8AC3E}">
        <p14:creationId xmlns:p14="http://schemas.microsoft.com/office/powerpoint/2010/main" val="3742771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6464852-7383-BD40-BF67-D34666E20240}" type="datetime1">
              <a:rPr lang="en-US" smtClean="0"/>
              <a:pPr/>
              <a:t>10/17/16</a:t>
            </a:fld>
            <a:endParaRPr lang="en-US"/>
          </a:p>
        </p:txBody>
      </p:sp>
      <p:sp>
        <p:nvSpPr>
          <p:cNvPr id="5" name="Title 4"/>
          <p:cNvSpPr>
            <a:spLocks noGrp="1"/>
          </p:cNvSpPr>
          <p:nvPr>
            <p:ph type="title"/>
          </p:nvPr>
        </p:nvSpPr>
        <p:spPr>
          <a:xfrm>
            <a:off x="457200" y="152400"/>
            <a:ext cx="6629400" cy="1219200"/>
          </a:xfrm>
        </p:spPr>
        <p:txBody>
          <a:bodyPr>
            <a:noAutofit/>
          </a:bodyPr>
          <a:lstStyle/>
          <a:p>
            <a:r>
              <a:rPr lang="en-US" sz="4000" dirty="0" smtClean="0"/>
              <a:t>July 14 (23:00 – 23:20)</a:t>
            </a:r>
            <a:endParaRPr lang="en-US" sz="4000" dirty="0"/>
          </a:p>
        </p:txBody>
      </p:sp>
      <p:sp>
        <p:nvSpPr>
          <p:cNvPr id="6" name="Content Placeholder 5"/>
          <p:cNvSpPr>
            <a:spLocks noGrp="1"/>
          </p:cNvSpPr>
          <p:nvPr>
            <p:ph idx="1"/>
          </p:nvPr>
        </p:nvSpPr>
        <p:spPr>
          <a:xfrm>
            <a:off x="457200" y="1752601"/>
            <a:ext cx="8229600" cy="452263"/>
          </a:xfrm>
        </p:spPr>
        <p:txBody>
          <a:bodyPr>
            <a:normAutofit fontScale="85000" lnSpcReduction="20000"/>
          </a:bodyPr>
          <a:lstStyle/>
          <a:p>
            <a:pPr marL="0" indent="0" algn="ctr">
              <a:buNone/>
            </a:pPr>
            <a:r>
              <a:rPr lang="en-US" dirty="0" smtClean="0"/>
              <a:t>Tweet Themes Over Time</a:t>
            </a:r>
            <a:endParaRPr lang="en-US" dirty="0"/>
          </a:p>
        </p:txBody>
      </p:sp>
      <p:pic>
        <p:nvPicPr>
          <p:cNvPr id="2" name="Picture 1" descr="Nice_July 14_11-1120_plot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43" y="2492896"/>
            <a:ext cx="8311314" cy="33482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27423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6464852-7383-BD40-BF67-D34666E20240}" type="datetime1">
              <a:rPr lang="en-US" smtClean="0"/>
              <a:pPr/>
              <a:t>10/17/16</a:t>
            </a:fld>
            <a:endParaRPr lang="en-US"/>
          </a:p>
        </p:txBody>
      </p:sp>
      <p:sp>
        <p:nvSpPr>
          <p:cNvPr id="5" name="Title 4"/>
          <p:cNvSpPr>
            <a:spLocks noGrp="1"/>
          </p:cNvSpPr>
          <p:nvPr>
            <p:ph type="title"/>
          </p:nvPr>
        </p:nvSpPr>
        <p:spPr>
          <a:xfrm>
            <a:off x="457200" y="152400"/>
            <a:ext cx="6629400" cy="1219200"/>
          </a:xfrm>
        </p:spPr>
        <p:txBody>
          <a:bodyPr>
            <a:noAutofit/>
          </a:bodyPr>
          <a:lstStyle/>
          <a:p>
            <a:r>
              <a:rPr lang="en-US" sz="4000" dirty="0" smtClean="0"/>
              <a:t>July 14 (23:00 – 23:20)</a:t>
            </a:r>
            <a:endParaRPr lang="en-US" sz="4000" dirty="0"/>
          </a:p>
        </p:txBody>
      </p:sp>
      <p:sp>
        <p:nvSpPr>
          <p:cNvPr id="6" name="Content Placeholder 5"/>
          <p:cNvSpPr>
            <a:spLocks noGrp="1"/>
          </p:cNvSpPr>
          <p:nvPr>
            <p:ph idx="1"/>
          </p:nvPr>
        </p:nvSpPr>
        <p:spPr>
          <a:xfrm>
            <a:off x="457200" y="1752601"/>
            <a:ext cx="8229600" cy="452264"/>
          </a:xfrm>
        </p:spPr>
        <p:txBody>
          <a:bodyPr>
            <a:normAutofit fontScale="85000" lnSpcReduction="20000"/>
          </a:bodyPr>
          <a:lstStyle/>
          <a:p>
            <a:pPr marL="0" indent="0" algn="ctr">
              <a:buNone/>
            </a:pPr>
            <a:r>
              <a:rPr lang="en-US" dirty="0" smtClean="0"/>
              <a:t>Rise of New Themes</a:t>
            </a:r>
            <a:endParaRPr lang="en-US" dirty="0"/>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791580" y="2348880"/>
            <a:ext cx="7560840" cy="35618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54783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6464852-7383-BD40-BF67-D34666E20240}" type="datetime1">
              <a:rPr lang="en-US" smtClean="0"/>
              <a:pPr/>
              <a:t>10/17/16</a:t>
            </a:fld>
            <a:endParaRPr lang="en-US"/>
          </a:p>
        </p:txBody>
      </p:sp>
      <p:sp>
        <p:nvSpPr>
          <p:cNvPr id="5" name="Title 4"/>
          <p:cNvSpPr>
            <a:spLocks noGrp="1"/>
          </p:cNvSpPr>
          <p:nvPr>
            <p:ph type="title"/>
          </p:nvPr>
        </p:nvSpPr>
        <p:spPr>
          <a:xfrm>
            <a:off x="457200" y="152400"/>
            <a:ext cx="6629400" cy="1219200"/>
          </a:xfrm>
        </p:spPr>
        <p:txBody>
          <a:bodyPr>
            <a:noAutofit/>
          </a:bodyPr>
          <a:lstStyle/>
          <a:p>
            <a:r>
              <a:rPr lang="en-US" sz="4000" dirty="0" smtClean="0"/>
              <a:t>July 14 (23:00 – 23:20)</a:t>
            </a:r>
            <a:endParaRPr lang="en-US" sz="4000" dirty="0"/>
          </a:p>
        </p:txBody>
      </p:sp>
      <p:graphicFrame>
        <p:nvGraphicFramePr>
          <p:cNvPr id="3" name="Table 2"/>
          <p:cNvGraphicFramePr>
            <a:graphicFrameLocks noGrp="1"/>
          </p:cNvGraphicFramePr>
          <p:nvPr>
            <p:extLst>
              <p:ext uri="{D42A27DB-BD31-4B8C-83A1-F6EECF244321}">
                <p14:modId xmlns:p14="http://schemas.microsoft.com/office/powerpoint/2010/main" val="3991750346"/>
              </p:ext>
            </p:extLst>
          </p:nvPr>
        </p:nvGraphicFramePr>
        <p:xfrm>
          <a:off x="1223629" y="2114301"/>
          <a:ext cx="6696742" cy="3902878"/>
        </p:xfrm>
        <a:graphic>
          <a:graphicData uri="http://schemas.openxmlformats.org/drawingml/2006/table">
            <a:tbl>
              <a:tblPr/>
              <a:tblGrid>
                <a:gridCol w="954579"/>
                <a:gridCol w="2878426"/>
                <a:gridCol w="954579"/>
                <a:gridCol w="954579"/>
                <a:gridCol w="954579"/>
              </a:tblGrid>
              <a:tr h="111517">
                <a:tc>
                  <a:txBody>
                    <a:bodyPr/>
                    <a:lstStyle/>
                    <a:p>
                      <a:pPr algn="l" fontAlgn="b"/>
                      <a:r>
                        <a:rPr lang="en-US" sz="800" b="0" i="0" u="none" strike="noStrike">
                          <a:solidFill>
                            <a:srgbClr val="000000"/>
                          </a:solidFill>
                          <a:effectLst/>
                          <a:latin typeface="Calibri"/>
                        </a:rPr>
                        <a:t> </a:t>
                      </a:r>
                    </a:p>
                  </a:txBody>
                  <a:tcPr marL="8149" marR="8149" marT="8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Text</a:t>
                      </a:r>
                    </a:p>
                  </a:txBody>
                  <a:tcPr marL="8149" marR="8149" marT="8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Retweets</a:t>
                      </a:r>
                    </a:p>
                  </a:txBody>
                  <a:tcPr marL="8149" marR="8149" marT="8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Likes</a:t>
                      </a:r>
                    </a:p>
                  </a:txBody>
                  <a:tcPr marL="8149" marR="8149" marT="8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Video</a:t>
                      </a:r>
                    </a:p>
                  </a:txBody>
                  <a:tcPr marL="8149" marR="8149" marT="8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4401">
                <a:tc>
                  <a:txBody>
                    <a:bodyPr/>
                    <a:lstStyle/>
                    <a:p>
                      <a:pPr algn="r" fontAlgn="b"/>
                      <a:r>
                        <a:rPr lang="en-US" sz="800" b="0" i="0" u="none" strike="noStrike">
                          <a:solidFill>
                            <a:srgbClr val="000000"/>
                          </a:solidFill>
                          <a:effectLst/>
                          <a:latin typeface="Calibri"/>
                        </a:rPr>
                        <a:t>1</a:t>
                      </a:r>
                    </a:p>
                  </a:txBody>
                  <a:tcPr marL="8149" marR="8149" marT="8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292F33"/>
                          </a:solidFill>
                          <a:effectLst/>
                          <a:latin typeface="Calibri"/>
                        </a:rPr>
                        <a:t>BREAKING: Panic in </a:t>
                      </a:r>
                      <a:r>
                        <a:rPr lang="en-US" sz="800" b="0" i="0" u="none" strike="noStrike">
                          <a:solidFill>
                            <a:srgbClr val="120F10"/>
                          </a:solidFill>
                          <a:effectLst/>
                          <a:latin typeface="Calibri"/>
                        </a:rPr>
                        <a:t>#Nice</a:t>
                      </a:r>
                      <a:r>
                        <a:rPr lang="en-US" sz="800" b="0" i="0" u="none" strike="noStrike">
                          <a:solidFill>
                            <a:srgbClr val="292F33"/>
                          </a:solidFill>
                          <a:effectLst/>
                          <a:latin typeface="Calibri"/>
                        </a:rPr>
                        <a:t>, France after </a:t>
                      </a:r>
                      <a:r>
                        <a:rPr lang="en-US" sz="800" b="0" i="0" u="none" strike="noStrike">
                          <a:solidFill>
                            <a:srgbClr val="120F10"/>
                          </a:solidFill>
                          <a:effectLst/>
                          <a:latin typeface="Calibri"/>
                        </a:rPr>
                        <a:t>#truck</a:t>
                      </a:r>
                      <a:r>
                        <a:rPr lang="en-US" sz="800" b="0" i="0" u="none" strike="noStrike">
                          <a:solidFill>
                            <a:srgbClr val="292F33"/>
                          </a:solidFill>
                          <a:effectLst/>
                          <a:latin typeface="Calibri"/>
                        </a:rPr>
                        <a:t> drives into crowd at promenade </a:t>
                      </a:r>
                      <a:r>
                        <a:rPr lang="en-US" sz="800" b="0" i="0" u="none" strike="noStrike">
                          <a:solidFill>
                            <a:srgbClr val="120F10"/>
                          </a:solidFill>
                          <a:effectLst/>
                          <a:latin typeface="Calibri"/>
                        </a:rPr>
                        <a:t>http://on.rt.com/7iwe </a:t>
                      </a:r>
                      <a:endParaRPr lang="en-US" sz="800" b="0" i="0" u="none" strike="noStrike">
                        <a:solidFill>
                          <a:srgbClr val="292F33"/>
                        </a:solidFill>
                        <a:effectLst/>
                        <a:latin typeface="Calibri"/>
                      </a:endParaRPr>
                    </a:p>
                  </a:txBody>
                  <a:tcPr marL="8149" marR="8149" marT="8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2,951</a:t>
                      </a:r>
                    </a:p>
                  </a:txBody>
                  <a:tcPr marL="8149" marR="8149" marT="8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1,566</a:t>
                      </a:r>
                    </a:p>
                  </a:txBody>
                  <a:tcPr marL="8149" marR="8149" marT="8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yes</a:t>
                      </a:r>
                    </a:p>
                  </a:txBody>
                  <a:tcPr marL="8149" marR="8149" marT="8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9201">
                <a:tc>
                  <a:txBody>
                    <a:bodyPr/>
                    <a:lstStyle/>
                    <a:p>
                      <a:pPr algn="r" fontAlgn="b"/>
                      <a:r>
                        <a:rPr lang="en-US" sz="800" b="0" i="0" u="none" strike="noStrike">
                          <a:solidFill>
                            <a:srgbClr val="000000"/>
                          </a:solidFill>
                          <a:effectLst/>
                          <a:latin typeface="Calibri"/>
                        </a:rPr>
                        <a:t>2</a:t>
                      </a:r>
                    </a:p>
                  </a:txBody>
                  <a:tcPr marL="8149" marR="8149" marT="8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#Nice &gt; La préfecture des Alpes-Maritimes évoque un attentat, et demande aux habitants de rester cloîtrés</a:t>
                      </a:r>
                    </a:p>
                  </a:txBody>
                  <a:tcPr marL="8149" marR="8149" marT="8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2,668</a:t>
                      </a:r>
                    </a:p>
                  </a:txBody>
                  <a:tcPr marL="8149" marR="8149" marT="8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466</a:t>
                      </a:r>
                    </a:p>
                  </a:txBody>
                  <a:tcPr marL="8149" marR="8149" marT="8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no</a:t>
                      </a:r>
                    </a:p>
                  </a:txBody>
                  <a:tcPr marL="8149" marR="8149" marT="8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4401">
                <a:tc>
                  <a:txBody>
                    <a:bodyPr/>
                    <a:lstStyle/>
                    <a:p>
                      <a:pPr algn="r" fontAlgn="b"/>
                      <a:r>
                        <a:rPr lang="en-US" sz="800" b="0" i="0" u="none" strike="noStrike">
                          <a:solidFill>
                            <a:srgbClr val="000000"/>
                          </a:solidFill>
                          <a:effectLst/>
                          <a:latin typeface="Calibri"/>
                        </a:rPr>
                        <a:t>3</a:t>
                      </a:r>
                    </a:p>
                  </a:txBody>
                  <a:tcPr marL="8149" marR="8149" marT="8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#Nice &gt; Un </a:t>
                      </a:r>
                      <a:r>
                        <a:rPr lang="en-US" sz="800" b="0" i="0" u="none" strike="noStrike" dirty="0" err="1">
                          <a:solidFill>
                            <a:srgbClr val="000000"/>
                          </a:solidFill>
                          <a:effectLst/>
                          <a:latin typeface="Calibri"/>
                        </a:rPr>
                        <a:t>véhicule</a:t>
                      </a:r>
                      <a:r>
                        <a:rPr lang="en-US" sz="800" b="0" i="0" u="none" strike="noStrike" dirty="0">
                          <a:solidFill>
                            <a:srgbClr val="000000"/>
                          </a:solidFill>
                          <a:effectLst/>
                          <a:latin typeface="Calibri"/>
                        </a:rPr>
                        <a:t> </a:t>
                      </a:r>
                      <a:r>
                        <a:rPr lang="en-US" sz="800" b="0" i="0" u="none" strike="noStrike" dirty="0" err="1">
                          <a:solidFill>
                            <a:srgbClr val="000000"/>
                          </a:solidFill>
                          <a:effectLst/>
                          <a:latin typeface="Calibri"/>
                        </a:rPr>
                        <a:t>fonce</a:t>
                      </a:r>
                      <a:r>
                        <a:rPr lang="en-US" sz="800" b="0" i="0" u="none" strike="noStrike" dirty="0">
                          <a:solidFill>
                            <a:srgbClr val="000000"/>
                          </a:solidFill>
                          <a:effectLst/>
                          <a:latin typeface="Calibri"/>
                        </a:rPr>
                        <a:t> </a:t>
                      </a:r>
                      <a:r>
                        <a:rPr lang="en-US" sz="800" b="0" i="0" u="none" strike="noStrike" dirty="0" err="1">
                          <a:solidFill>
                            <a:srgbClr val="000000"/>
                          </a:solidFill>
                          <a:effectLst/>
                          <a:latin typeface="Calibri"/>
                        </a:rPr>
                        <a:t>dans</a:t>
                      </a:r>
                      <a:r>
                        <a:rPr lang="en-US" sz="800" b="0" i="0" u="none" strike="noStrike" dirty="0">
                          <a:solidFill>
                            <a:srgbClr val="000000"/>
                          </a:solidFill>
                          <a:effectLst/>
                          <a:latin typeface="Calibri"/>
                        </a:rPr>
                        <a:t> la </a:t>
                      </a:r>
                      <a:r>
                        <a:rPr lang="en-US" sz="800" b="0" i="0" u="none" strike="noStrike" dirty="0" err="1">
                          <a:solidFill>
                            <a:srgbClr val="000000"/>
                          </a:solidFill>
                          <a:effectLst/>
                          <a:latin typeface="Calibri"/>
                        </a:rPr>
                        <a:t>foule</a:t>
                      </a:r>
                      <a:r>
                        <a:rPr lang="en-US" sz="800" b="0" i="0" u="none" strike="noStrike" dirty="0">
                          <a:solidFill>
                            <a:srgbClr val="000000"/>
                          </a:solidFill>
                          <a:effectLst/>
                          <a:latin typeface="Calibri"/>
                        </a:rPr>
                        <a:t> </a:t>
                      </a:r>
                      <a:r>
                        <a:rPr lang="en-US" sz="800" b="0" i="0" u="none" strike="noStrike" dirty="0" err="1">
                          <a:solidFill>
                            <a:srgbClr val="000000"/>
                          </a:solidFill>
                          <a:effectLst/>
                          <a:latin typeface="Calibri"/>
                        </a:rPr>
                        <a:t>sur</a:t>
                      </a:r>
                      <a:r>
                        <a:rPr lang="en-US" sz="800" b="0" i="0" u="none" strike="noStrike" dirty="0">
                          <a:solidFill>
                            <a:srgbClr val="000000"/>
                          </a:solidFill>
                          <a:effectLst/>
                          <a:latin typeface="Calibri"/>
                        </a:rPr>
                        <a:t> la Promenade des </a:t>
                      </a:r>
                      <a:r>
                        <a:rPr lang="en-US" sz="800" b="0" i="0" u="none" strike="noStrike" dirty="0" err="1">
                          <a:solidFill>
                            <a:srgbClr val="000000"/>
                          </a:solidFill>
                          <a:effectLst/>
                          <a:latin typeface="Calibri"/>
                        </a:rPr>
                        <a:t>Anglais</a:t>
                      </a:r>
                      <a:r>
                        <a:rPr lang="en-US" sz="800" b="0" i="0" u="none" strike="noStrike" dirty="0">
                          <a:solidFill>
                            <a:srgbClr val="000000"/>
                          </a:solidFill>
                          <a:effectLst/>
                          <a:latin typeface="Calibri"/>
                        </a:rPr>
                        <a:t>, des </a:t>
                      </a:r>
                      <a:r>
                        <a:rPr lang="en-US" sz="800" b="0" i="0" u="none" strike="noStrike" dirty="0" err="1">
                          <a:solidFill>
                            <a:srgbClr val="000000"/>
                          </a:solidFill>
                          <a:effectLst/>
                          <a:latin typeface="Calibri"/>
                        </a:rPr>
                        <a:t>victimes</a:t>
                      </a:r>
                      <a:r>
                        <a:rPr lang="en-US" sz="800" b="0" i="0" u="none" strike="noStrike" dirty="0">
                          <a:solidFill>
                            <a:srgbClr val="000000"/>
                          </a:solidFill>
                          <a:effectLst/>
                          <a:latin typeface="Calibri"/>
                        </a:rPr>
                        <a:t> (</a:t>
                      </a:r>
                      <a:r>
                        <a:rPr lang="en-US" sz="800" b="0" i="0" u="none" strike="noStrike" dirty="0" err="1">
                          <a:solidFill>
                            <a:srgbClr val="000000"/>
                          </a:solidFill>
                          <a:effectLst/>
                          <a:latin typeface="Calibri"/>
                        </a:rPr>
                        <a:t>mairie</a:t>
                      </a:r>
                      <a:r>
                        <a:rPr lang="en-US" sz="800" b="0" i="0" u="none" strike="noStrike" dirty="0">
                          <a:solidFill>
                            <a:srgbClr val="000000"/>
                          </a:solidFill>
                          <a:effectLst/>
                          <a:latin typeface="Calibri"/>
                        </a:rPr>
                        <a:t>, </a:t>
                      </a:r>
                      <a:r>
                        <a:rPr lang="en-US" sz="800" b="0" i="0" u="none" strike="noStrike" dirty="0" err="1">
                          <a:solidFill>
                            <a:srgbClr val="000000"/>
                          </a:solidFill>
                          <a:effectLst/>
                          <a:latin typeface="Calibri"/>
                        </a:rPr>
                        <a:t>témoins</a:t>
                      </a:r>
                      <a:r>
                        <a:rPr lang="en-US" sz="800" b="0" i="0" u="none" strike="noStrike" dirty="0">
                          <a:solidFill>
                            <a:srgbClr val="000000"/>
                          </a:solidFill>
                          <a:effectLst/>
                          <a:latin typeface="Calibri"/>
                        </a:rPr>
                        <a:t>)</a:t>
                      </a:r>
                    </a:p>
                  </a:txBody>
                  <a:tcPr marL="8149" marR="8149" marT="8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2,424</a:t>
                      </a:r>
                    </a:p>
                  </a:txBody>
                  <a:tcPr marL="8149" marR="8149" marT="8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a:rPr>
                        <a:t>517</a:t>
                      </a:r>
                    </a:p>
                  </a:txBody>
                  <a:tcPr marL="8149" marR="8149" marT="8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no</a:t>
                      </a:r>
                    </a:p>
                  </a:txBody>
                  <a:tcPr marL="8149" marR="8149" marT="8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9201">
                <a:tc>
                  <a:txBody>
                    <a:bodyPr/>
                    <a:lstStyle/>
                    <a:p>
                      <a:pPr algn="r" fontAlgn="b"/>
                      <a:r>
                        <a:rPr lang="en-US" sz="800" b="0" i="0" u="none" strike="noStrike">
                          <a:solidFill>
                            <a:srgbClr val="000000"/>
                          </a:solidFill>
                          <a:effectLst/>
                          <a:latin typeface="Calibri"/>
                        </a:rPr>
                        <a:t>4</a:t>
                      </a:r>
                    </a:p>
                  </a:txBody>
                  <a:tcPr marL="8149" marR="8149" marT="8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Scènes de chaos à #Nice où il y aurait des dizaines de blessés après qu'un camion ait foncé dans la foule! #Attentat</a:t>
                      </a:r>
                    </a:p>
                  </a:txBody>
                  <a:tcPr marL="8149" marR="8149" marT="8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1,798</a:t>
                      </a:r>
                    </a:p>
                  </a:txBody>
                  <a:tcPr marL="8149" marR="8149" marT="8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522</a:t>
                      </a:r>
                    </a:p>
                  </a:txBody>
                  <a:tcPr marL="8149" marR="8149" marT="8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yes</a:t>
                      </a:r>
                    </a:p>
                  </a:txBody>
                  <a:tcPr marL="8149" marR="8149" marT="8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9201">
                <a:tc>
                  <a:txBody>
                    <a:bodyPr/>
                    <a:lstStyle/>
                    <a:p>
                      <a:pPr algn="r" fontAlgn="b"/>
                      <a:r>
                        <a:rPr lang="en-US" sz="800" b="0" i="0" u="none" strike="noStrike">
                          <a:solidFill>
                            <a:srgbClr val="000000"/>
                          </a:solidFill>
                          <a:effectLst/>
                          <a:latin typeface="Calibri"/>
                        </a:rPr>
                        <a:t>5</a:t>
                      </a:r>
                    </a:p>
                  </a:txBody>
                  <a:tcPr marL="8149" marR="8149" marT="8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Un camion fonce dans la foule à #Nice, Promenade des Anglais, après le feu d'artifice 😱😔😣 Plusieurs victimes... Quelle horreur !</a:t>
                      </a:r>
                    </a:p>
                  </a:txBody>
                  <a:tcPr marL="8149" marR="8149" marT="8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1,607</a:t>
                      </a:r>
                    </a:p>
                  </a:txBody>
                  <a:tcPr marL="8149" marR="8149" marT="8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928</a:t>
                      </a:r>
                    </a:p>
                  </a:txBody>
                  <a:tcPr marL="8149" marR="8149" marT="8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no</a:t>
                      </a:r>
                    </a:p>
                  </a:txBody>
                  <a:tcPr marL="8149" marR="8149" marT="8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9201">
                <a:tc>
                  <a:txBody>
                    <a:bodyPr/>
                    <a:lstStyle/>
                    <a:p>
                      <a:pPr algn="r" fontAlgn="b"/>
                      <a:r>
                        <a:rPr lang="en-US" sz="800" b="0" i="0" u="none" strike="noStrike">
                          <a:solidFill>
                            <a:srgbClr val="000000"/>
                          </a:solidFill>
                          <a:effectLst/>
                          <a:latin typeface="Calibri"/>
                        </a:rPr>
                        <a:t>6</a:t>
                      </a:r>
                    </a:p>
                  </a:txBody>
                  <a:tcPr marL="8149" marR="8149" marT="8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Horreur à #Nice où un #camion a foncé dans la foule: beaucoup de blessés et probablement des morts. #Attentat</a:t>
                      </a:r>
                    </a:p>
                  </a:txBody>
                  <a:tcPr marL="8149" marR="8149" marT="8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1,546</a:t>
                      </a:r>
                    </a:p>
                  </a:txBody>
                  <a:tcPr marL="8149" marR="8149" marT="8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337</a:t>
                      </a:r>
                    </a:p>
                  </a:txBody>
                  <a:tcPr marL="8149" marR="8149" marT="8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no</a:t>
                      </a:r>
                    </a:p>
                  </a:txBody>
                  <a:tcPr marL="8149" marR="8149" marT="8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9201">
                <a:tc>
                  <a:txBody>
                    <a:bodyPr/>
                    <a:lstStyle/>
                    <a:p>
                      <a:pPr algn="r" fontAlgn="b"/>
                      <a:r>
                        <a:rPr lang="en-US" sz="800" b="0" i="0" u="none" strike="noStrike">
                          <a:solidFill>
                            <a:srgbClr val="000000"/>
                          </a:solidFill>
                          <a:effectLst/>
                          <a:latin typeface="Calibri"/>
                        </a:rPr>
                        <a:t>7</a:t>
                      </a:r>
                    </a:p>
                  </a:txBody>
                  <a:tcPr marL="8149" marR="8149" marT="8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I'm in  #nice and cannot describe the situation- scary awful.  Dead bodies everywhere people killed in front of my eyes. Had to b planned</a:t>
                      </a:r>
                    </a:p>
                  </a:txBody>
                  <a:tcPr marL="8149" marR="8149" marT="8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1,106</a:t>
                      </a:r>
                    </a:p>
                  </a:txBody>
                  <a:tcPr marL="8149" marR="8149" marT="8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343</a:t>
                      </a:r>
                    </a:p>
                  </a:txBody>
                  <a:tcPr marL="8149" marR="8149" marT="8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no</a:t>
                      </a:r>
                    </a:p>
                  </a:txBody>
                  <a:tcPr marL="8149" marR="8149" marT="8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9201">
                <a:tc>
                  <a:txBody>
                    <a:bodyPr/>
                    <a:lstStyle/>
                    <a:p>
                      <a:pPr algn="r" fontAlgn="b"/>
                      <a:r>
                        <a:rPr lang="en-US" sz="800" b="0" i="0" u="none" strike="noStrike">
                          <a:solidFill>
                            <a:srgbClr val="000000"/>
                          </a:solidFill>
                          <a:effectLst/>
                          <a:latin typeface="Calibri"/>
                        </a:rPr>
                        <a:t>8</a:t>
                      </a:r>
                    </a:p>
                  </a:txBody>
                  <a:tcPr marL="8149" marR="8149" marT="8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#Nizza/#Nice: Mass panic in #Nice. Vehicle crashed into a celebrating crowd. Reports of a shooting. #BastilleDay https://t.co/RJyAMiSW0d</a:t>
                      </a:r>
                    </a:p>
                  </a:txBody>
                  <a:tcPr marL="8149" marR="8149" marT="8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646</a:t>
                      </a:r>
                    </a:p>
                  </a:txBody>
                  <a:tcPr marL="8149" marR="8149" marT="8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164</a:t>
                      </a:r>
                    </a:p>
                  </a:txBody>
                  <a:tcPr marL="8149" marR="8149" marT="8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yes</a:t>
                      </a:r>
                    </a:p>
                  </a:txBody>
                  <a:tcPr marL="8149" marR="8149" marT="8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600">
                <a:tc>
                  <a:txBody>
                    <a:bodyPr/>
                    <a:lstStyle/>
                    <a:p>
                      <a:pPr algn="r" fontAlgn="b"/>
                      <a:r>
                        <a:rPr lang="en-US" sz="800" b="0" i="0" u="none" strike="noStrike">
                          <a:solidFill>
                            <a:srgbClr val="000000"/>
                          </a:solidFill>
                          <a:effectLst/>
                          <a:latin typeface="Calibri"/>
                        </a:rPr>
                        <a:t>9</a:t>
                      </a:r>
                    </a:p>
                  </a:txBody>
                  <a:tcPr marL="8149" marR="8149" marT="8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Le #feudartifice du #14juillet, c'est parti ! 🎉✨</a:t>
                      </a:r>
                    </a:p>
                  </a:txBody>
                  <a:tcPr marL="8149" marR="8149" marT="8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660</a:t>
                      </a:r>
                    </a:p>
                  </a:txBody>
                  <a:tcPr marL="8149" marR="8149" marT="8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1,059</a:t>
                      </a:r>
                    </a:p>
                  </a:txBody>
                  <a:tcPr marL="8149" marR="8149" marT="8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no</a:t>
                      </a:r>
                    </a:p>
                  </a:txBody>
                  <a:tcPr marL="8149" marR="8149" marT="8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9201">
                <a:tc>
                  <a:txBody>
                    <a:bodyPr/>
                    <a:lstStyle/>
                    <a:p>
                      <a:pPr algn="r" fontAlgn="b"/>
                      <a:r>
                        <a:rPr lang="en-US" sz="800" b="0" i="0" u="none" strike="noStrike">
                          <a:solidFill>
                            <a:srgbClr val="000000"/>
                          </a:solidFill>
                          <a:effectLst/>
                          <a:latin typeface="Calibri"/>
                        </a:rPr>
                        <a:t>10</a:t>
                      </a:r>
                    </a:p>
                  </a:txBody>
                  <a:tcPr marL="8149" marR="8149" marT="8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#nice saw moving truck driving full speed over crowd on promenade for at least 2-3 miles.  Then massive gunfire.</a:t>
                      </a:r>
                    </a:p>
                  </a:txBody>
                  <a:tcPr marL="8149" marR="8149" marT="8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643</a:t>
                      </a:r>
                    </a:p>
                  </a:txBody>
                  <a:tcPr marL="8149" marR="8149" marT="8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a:rPr>
                        <a:t>137</a:t>
                      </a:r>
                    </a:p>
                  </a:txBody>
                  <a:tcPr marL="8149" marR="8149" marT="8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no</a:t>
                      </a:r>
                    </a:p>
                  </a:txBody>
                  <a:tcPr marL="8149" marR="8149" marT="8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TextBox 6"/>
          <p:cNvSpPr txBox="1"/>
          <p:nvPr/>
        </p:nvSpPr>
        <p:spPr>
          <a:xfrm>
            <a:off x="2015716" y="1700808"/>
            <a:ext cx="5112568" cy="369332"/>
          </a:xfrm>
          <a:prstGeom prst="rect">
            <a:avLst/>
          </a:prstGeom>
          <a:noFill/>
        </p:spPr>
        <p:txBody>
          <a:bodyPr wrap="square" rtlCol="0">
            <a:spAutoFit/>
          </a:bodyPr>
          <a:lstStyle/>
          <a:p>
            <a:pPr algn="ctr"/>
            <a:r>
              <a:rPr lang="en-US" dirty="0" smtClean="0"/>
              <a:t>Top 10 Tweets</a:t>
            </a:r>
            <a:endParaRPr lang="en-US" dirty="0"/>
          </a:p>
        </p:txBody>
      </p:sp>
    </p:spTree>
    <p:extLst>
      <p:ext uri="{BB962C8B-B14F-4D97-AF65-F5344CB8AC3E}">
        <p14:creationId xmlns:p14="http://schemas.microsoft.com/office/powerpoint/2010/main" val="3882474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6464852-7383-BD40-BF67-D34666E20240}" type="datetime1">
              <a:rPr lang="en-US" smtClean="0"/>
              <a:pPr/>
              <a:t>10/17/16</a:t>
            </a:fld>
            <a:endParaRPr lang="en-US"/>
          </a:p>
        </p:txBody>
      </p:sp>
      <p:sp>
        <p:nvSpPr>
          <p:cNvPr id="5" name="Title 4"/>
          <p:cNvSpPr>
            <a:spLocks noGrp="1"/>
          </p:cNvSpPr>
          <p:nvPr>
            <p:ph type="title"/>
          </p:nvPr>
        </p:nvSpPr>
        <p:spPr>
          <a:xfrm>
            <a:off x="457200" y="152400"/>
            <a:ext cx="6629400" cy="1219200"/>
          </a:xfrm>
        </p:spPr>
        <p:txBody>
          <a:bodyPr>
            <a:noAutofit/>
          </a:bodyPr>
          <a:lstStyle/>
          <a:p>
            <a:r>
              <a:rPr lang="en-US" sz="4000" dirty="0" smtClean="0"/>
              <a:t>July 14 (23:00 – 23:20)</a:t>
            </a:r>
            <a:endParaRPr lang="en-US" sz="4000" dirty="0"/>
          </a:p>
        </p:txBody>
      </p:sp>
      <p:sp>
        <p:nvSpPr>
          <p:cNvPr id="6" name="Content Placeholder 5"/>
          <p:cNvSpPr>
            <a:spLocks noGrp="1"/>
          </p:cNvSpPr>
          <p:nvPr>
            <p:ph idx="1"/>
          </p:nvPr>
        </p:nvSpPr>
        <p:spPr>
          <a:xfrm>
            <a:off x="457200" y="1752601"/>
            <a:ext cx="8229600" cy="524272"/>
          </a:xfrm>
        </p:spPr>
        <p:txBody>
          <a:bodyPr>
            <a:normAutofit fontScale="92500" lnSpcReduction="10000"/>
          </a:bodyPr>
          <a:lstStyle/>
          <a:p>
            <a:pPr marL="0" indent="0">
              <a:buNone/>
            </a:pPr>
            <a:r>
              <a:rPr lang="en-US" dirty="0" smtClean="0"/>
              <a:t>Signals of ISIS involvement.</a:t>
            </a:r>
            <a:endParaRPr lang="en-US" dirty="0"/>
          </a:p>
        </p:txBody>
      </p:sp>
      <p:pic>
        <p:nvPicPr>
          <p:cNvPr id="2" name="Picture 1" descr="Nice_July 14_1112pm_ISIS involvem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564904"/>
            <a:ext cx="4690864" cy="22536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74251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6464852-7383-BD40-BF67-D34666E20240}" type="datetime1">
              <a:rPr lang="en-US" smtClean="0"/>
              <a:pPr/>
              <a:t>10/17/16</a:t>
            </a:fld>
            <a:endParaRPr lang="en-US"/>
          </a:p>
        </p:txBody>
      </p:sp>
      <p:sp>
        <p:nvSpPr>
          <p:cNvPr id="5" name="Title 4"/>
          <p:cNvSpPr>
            <a:spLocks noGrp="1"/>
          </p:cNvSpPr>
          <p:nvPr>
            <p:ph type="title"/>
          </p:nvPr>
        </p:nvSpPr>
        <p:spPr>
          <a:xfrm>
            <a:off x="457200" y="152400"/>
            <a:ext cx="6629400" cy="1219200"/>
          </a:xfrm>
        </p:spPr>
        <p:txBody>
          <a:bodyPr>
            <a:noAutofit/>
          </a:bodyPr>
          <a:lstStyle/>
          <a:p>
            <a:r>
              <a:rPr lang="en-US" sz="4000" dirty="0" smtClean="0"/>
              <a:t>Nice Attack in Context of </a:t>
            </a:r>
            <a:r>
              <a:rPr lang="en-US" sz="4000" dirty="0" err="1" smtClean="0"/>
              <a:t>Hashtag</a:t>
            </a:r>
            <a:r>
              <a:rPr lang="en-US" sz="4000" dirty="0" smtClean="0"/>
              <a:t> Campaigns</a:t>
            </a:r>
            <a:endParaRPr lang="en-US" sz="4000" dirty="0"/>
          </a:p>
        </p:txBody>
      </p:sp>
      <p:sp>
        <p:nvSpPr>
          <p:cNvPr id="6" name="Content Placeholder 5"/>
          <p:cNvSpPr>
            <a:spLocks noGrp="1"/>
          </p:cNvSpPr>
          <p:nvPr>
            <p:ph idx="1"/>
          </p:nvPr>
        </p:nvSpPr>
        <p:spPr>
          <a:xfrm>
            <a:off x="457200" y="1752600"/>
            <a:ext cx="8229600" cy="4297363"/>
          </a:xfrm>
        </p:spPr>
        <p:txBody>
          <a:bodyPr/>
          <a:lstStyle/>
          <a:p>
            <a:r>
              <a:rPr lang="en-US" dirty="0" smtClean="0"/>
              <a:t>Part of broader study on the role of </a:t>
            </a:r>
            <a:r>
              <a:rPr lang="en-US" dirty="0" err="1" smtClean="0"/>
              <a:t>hashtag</a:t>
            </a:r>
            <a:r>
              <a:rPr lang="en-US" dirty="0" smtClean="0"/>
              <a:t> campaigns in CVE efforts</a:t>
            </a:r>
          </a:p>
          <a:p>
            <a:r>
              <a:rPr lang="en-US" dirty="0" smtClean="0"/>
              <a:t>Utilizes a communications framework</a:t>
            </a:r>
          </a:p>
          <a:p>
            <a:pPr lvl="1"/>
            <a:r>
              <a:rPr lang="en-US" dirty="0" smtClean="0"/>
              <a:t>Public communication campaigns</a:t>
            </a:r>
          </a:p>
          <a:p>
            <a:pPr lvl="1"/>
            <a:r>
              <a:rPr lang="en-US" dirty="0" smtClean="0"/>
              <a:t>Crisis and disaster communication</a:t>
            </a:r>
            <a:endParaRPr lang="en-US" dirty="0"/>
          </a:p>
        </p:txBody>
      </p:sp>
    </p:spTree>
    <p:extLst>
      <p:ext uri="{BB962C8B-B14F-4D97-AF65-F5344CB8AC3E}">
        <p14:creationId xmlns:p14="http://schemas.microsoft.com/office/powerpoint/2010/main" val="222201377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6464852-7383-BD40-BF67-D34666E20240}" type="datetime1">
              <a:rPr lang="en-US" smtClean="0"/>
              <a:pPr/>
              <a:t>10/17/16</a:t>
            </a:fld>
            <a:endParaRPr lang="en-US"/>
          </a:p>
        </p:txBody>
      </p:sp>
      <p:sp>
        <p:nvSpPr>
          <p:cNvPr id="5" name="Title 4"/>
          <p:cNvSpPr>
            <a:spLocks noGrp="1"/>
          </p:cNvSpPr>
          <p:nvPr>
            <p:ph type="title"/>
          </p:nvPr>
        </p:nvSpPr>
        <p:spPr>
          <a:xfrm>
            <a:off x="457200" y="152400"/>
            <a:ext cx="6629400" cy="1219200"/>
          </a:xfrm>
        </p:spPr>
        <p:txBody>
          <a:bodyPr>
            <a:noAutofit/>
          </a:bodyPr>
          <a:lstStyle/>
          <a:p>
            <a:r>
              <a:rPr lang="en-US" sz="4000" dirty="0" smtClean="0"/>
              <a:t>July 15 – Suspect Identified</a:t>
            </a:r>
            <a:endParaRPr lang="en-US" sz="4000" dirty="0"/>
          </a:p>
        </p:txBody>
      </p:sp>
      <p:sp>
        <p:nvSpPr>
          <p:cNvPr id="6" name="Content Placeholder 5"/>
          <p:cNvSpPr>
            <a:spLocks noGrp="1"/>
          </p:cNvSpPr>
          <p:nvPr>
            <p:ph idx="1"/>
          </p:nvPr>
        </p:nvSpPr>
        <p:spPr>
          <a:xfrm>
            <a:off x="457200" y="1752601"/>
            <a:ext cx="3158613" cy="668288"/>
          </a:xfrm>
        </p:spPr>
        <p:txBody>
          <a:bodyPr/>
          <a:lstStyle/>
          <a:p>
            <a:pPr marL="0" indent="0" algn="ctr">
              <a:buNone/>
            </a:pPr>
            <a:r>
              <a:rPr lang="en-US" sz="2800" dirty="0" smtClean="0"/>
              <a:t>Misidentification</a:t>
            </a:r>
            <a:endParaRPr lang="en-US" sz="2800" dirty="0"/>
          </a:p>
        </p:txBody>
      </p:sp>
      <p:pic>
        <p:nvPicPr>
          <p:cNvPr id="2" name="Picture 1" descr="Nice_July 15_wrong I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880" y="2564904"/>
            <a:ext cx="3171933" cy="28803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descr="Bouhle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6480" y="2564904"/>
            <a:ext cx="2160240" cy="30416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5796136" y="1897669"/>
            <a:ext cx="2664296" cy="523220"/>
          </a:xfrm>
          <a:prstGeom prst="rect">
            <a:avLst/>
          </a:prstGeom>
          <a:noFill/>
        </p:spPr>
        <p:txBody>
          <a:bodyPr wrap="square" rtlCol="0">
            <a:spAutoFit/>
          </a:bodyPr>
          <a:lstStyle/>
          <a:p>
            <a:pPr algn="ctr"/>
            <a:r>
              <a:rPr lang="en-US" sz="2800" dirty="0" err="1" smtClean="0"/>
              <a:t>Bouhlel</a:t>
            </a:r>
            <a:endParaRPr lang="en-US" sz="2800" dirty="0"/>
          </a:p>
        </p:txBody>
      </p:sp>
    </p:spTree>
    <p:extLst>
      <p:ext uri="{BB962C8B-B14F-4D97-AF65-F5344CB8AC3E}">
        <p14:creationId xmlns:p14="http://schemas.microsoft.com/office/powerpoint/2010/main" val="2234367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6464852-7383-BD40-BF67-D34666E20240}" type="datetime1">
              <a:rPr lang="en-US" smtClean="0"/>
              <a:pPr/>
              <a:t>10/17/16</a:t>
            </a:fld>
            <a:endParaRPr lang="en-US"/>
          </a:p>
        </p:txBody>
      </p:sp>
      <p:sp>
        <p:nvSpPr>
          <p:cNvPr id="5" name="Title 4"/>
          <p:cNvSpPr>
            <a:spLocks noGrp="1"/>
          </p:cNvSpPr>
          <p:nvPr>
            <p:ph type="title"/>
          </p:nvPr>
        </p:nvSpPr>
        <p:spPr>
          <a:xfrm>
            <a:off x="457200" y="152400"/>
            <a:ext cx="6629400" cy="1219200"/>
          </a:xfrm>
        </p:spPr>
        <p:txBody>
          <a:bodyPr>
            <a:noAutofit/>
          </a:bodyPr>
          <a:lstStyle/>
          <a:p>
            <a:r>
              <a:rPr lang="en-US" sz="4000" dirty="0" smtClean="0"/>
              <a:t>July 16 - Saturday</a:t>
            </a:r>
            <a:endParaRPr lang="en-US" sz="4000" dirty="0"/>
          </a:p>
        </p:txBody>
      </p:sp>
      <p:sp>
        <p:nvSpPr>
          <p:cNvPr id="6" name="Content Placeholder 5"/>
          <p:cNvSpPr>
            <a:spLocks noGrp="1"/>
          </p:cNvSpPr>
          <p:nvPr>
            <p:ph idx="1"/>
          </p:nvPr>
        </p:nvSpPr>
        <p:spPr>
          <a:xfrm>
            <a:off x="457200" y="1752601"/>
            <a:ext cx="8229600" cy="956320"/>
          </a:xfrm>
        </p:spPr>
        <p:txBody>
          <a:bodyPr>
            <a:normAutofit fontScale="92500" lnSpcReduction="10000"/>
          </a:bodyPr>
          <a:lstStyle/>
          <a:p>
            <a:pPr marL="0" indent="0">
              <a:buNone/>
            </a:pPr>
            <a:r>
              <a:rPr lang="en-US" dirty="0" smtClean="0"/>
              <a:t>Islamic State claims </a:t>
            </a:r>
            <a:r>
              <a:rPr lang="en-US" dirty="0" err="1" smtClean="0"/>
              <a:t>Bouhlel</a:t>
            </a:r>
            <a:r>
              <a:rPr lang="en-US" dirty="0" smtClean="0"/>
              <a:t> as a “soldier of the Islamic State”</a:t>
            </a:r>
            <a:endParaRPr lang="en-US" dirty="0"/>
          </a:p>
        </p:txBody>
      </p:sp>
      <p:pic>
        <p:nvPicPr>
          <p:cNvPr id="2" name="Picture 1" descr="Nice_July 16_Amaq announceme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00" y="2732473"/>
            <a:ext cx="8813800" cy="3048000"/>
          </a:xfrm>
          <a:prstGeom prst="rect">
            <a:avLst/>
          </a:prstGeom>
        </p:spPr>
      </p:pic>
    </p:spTree>
    <p:extLst>
      <p:ext uri="{BB962C8B-B14F-4D97-AF65-F5344CB8AC3E}">
        <p14:creationId xmlns:p14="http://schemas.microsoft.com/office/powerpoint/2010/main" val="32407310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6464852-7383-BD40-BF67-D34666E20240}" type="datetime1">
              <a:rPr lang="en-US" smtClean="0"/>
              <a:pPr/>
              <a:t>10/18/16</a:t>
            </a:fld>
            <a:endParaRPr lang="en-US"/>
          </a:p>
        </p:txBody>
      </p:sp>
      <p:sp>
        <p:nvSpPr>
          <p:cNvPr id="5" name="Title 4"/>
          <p:cNvSpPr>
            <a:spLocks noGrp="1"/>
          </p:cNvSpPr>
          <p:nvPr>
            <p:ph type="title"/>
          </p:nvPr>
        </p:nvSpPr>
        <p:spPr>
          <a:xfrm>
            <a:off x="457200" y="152400"/>
            <a:ext cx="6629400" cy="1219200"/>
          </a:xfrm>
        </p:spPr>
        <p:txBody>
          <a:bodyPr>
            <a:noAutofit/>
          </a:bodyPr>
          <a:lstStyle/>
          <a:p>
            <a:r>
              <a:rPr lang="en-US" sz="4000" dirty="0" smtClean="0"/>
              <a:t>July </a:t>
            </a:r>
            <a:r>
              <a:rPr lang="en-US" sz="4000" dirty="0" smtClean="0"/>
              <a:t>16</a:t>
            </a:r>
            <a:endParaRPr lang="en-US" sz="4000" dirty="0"/>
          </a:p>
        </p:txBody>
      </p:sp>
      <p:sp>
        <p:nvSpPr>
          <p:cNvPr id="6" name="Content Placeholder 5"/>
          <p:cNvSpPr>
            <a:spLocks noGrp="1"/>
          </p:cNvSpPr>
          <p:nvPr>
            <p:ph idx="1"/>
          </p:nvPr>
        </p:nvSpPr>
        <p:spPr>
          <a:xfrm>
            <a:off x="457200" y="1752601"/>
            <a:ext cx="8229600" cy="668287"/>
          </a:xfrm>
        </p:spPr>
        <p:txBody>
          <a:bodyPr>
            <a:normAutofit/>
          </a:bodyPr>
          <a:lstStyle/>
          <a:p>
            <a:pPr marL="0" indent="0" algn="ctr">
              <a:buNone/>
            </a:pPr>
            <a:r>
              <a:rPr lang="en-US" sz="2400" dirty="0" smtClean="0"/>
              <a:t>Tweet Themes Over Time (July 16 T 04:00 – July 17 T 02:00)</a:t>
            </a:r>
            <a:endParaRPr lang="en-US" sz="2400" dirty="0"/>
          </a:p>
        </p:txBody>
      </p:sp>
      <p:pic>
        <p:nvPicPr>
          <p:cNvPr id="3" name="Picture 2" descr="Nice_July 16_tweet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832" y="2394118"/>
            <a:ext cx="7596336" cy="30368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258474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6464852-7383-BD40-BF67-D34666E20240}" type="datetime1">
              <a:rPr lang="en-US" smtClean="0"/>
              <a:pPr/>
              <a:t>10/17/16</a:t>
            </a:fld>
            <a:endParaRPr lang="en-US"/>
          </a:p>
        </p:txBody>
      </p:sp>
      <p:sp>
        <p:nvSpPr>
          <p:cNvPr id="5" name="Title 4"/>
          <p:cNvSpPr>
            <a:spLocks noGrp="1"/>
          </p:cNvSpPr>
          <p:nvPr>
            <p:ph type="title"/>
          </p:nvPr>
        </p:nvSpPr>
        <p:spPr>
          <a:xfrm>
            <a:off x="457200" y="152400"/>
            <a:ext cx="6629400" cy="1219200"/>
          </a:xfrm>
        </p:spPr>
        <p:txBody>
          <a:bodyPr>
            <a:noAutofit/>
          </a:bodyPr>
          <a:lstStyle/>
          <a:p>
            <a:r>
              <a:rPr lang="en-US" sz="4000" dirty="0" smtClean="0"/>
              <a:t>Resources</a:t>
            </a:r>
            <a:endParaRPr lang="en-US" sz="4000" dirty="0"/>
          </a:p>
        </p:txBody>
      </p:sp>
      <p:pic>
        <p:nvPicPr>
          <p:cNvPr id="2" name="Picture 1" descr="July 15_Nice_CR_resourc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4366" y="2348880"/>
            <a:ext cx="3255268" cy="31553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499768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6464852-7383-BD40-BF67-D34666E20240}" type="datetime1">
              <a:rPr lang="en-US" smtClean="0"/>
              <a:pPr/>
              <a:t>10/17/16</a:t>
            </a:fld>
            <a:endParaRPr lang="en-US"/>
          </a:p>
        </p:txBody>
      </p:sp>
      <p:sp>
        <p:nvSpPr>
          <p:cNvPr id="5" name="Title 4"/>
          <p:cNvSpPr>
            <a:spLocks noGrp="1"/>
          </p:cNvSpPr>
          <p:nvPr>
            <p:ph type="title"/>
          </p:nvPr>
        </p:nvSpPr>
        <p:spPr>
          <a:xfrm>
            <a:off x="457200" y="152400"/>
            <a:ext cx="6629400" cy="1219200"/>
          </a:xfrm>
        </p:spPr>
        <p:txBody>
          <a:bodyPr>
            <a:noAutofit/>
          </a:bodyPr>
          <a:lstStyle/>
          <a:p>
            <a:r>
              <a:rPr lang="en-US" sz="4000" dirty="0" smtClean="0"/>
              <a:t>Solidarity</a:t>
            </a:r>
            <a:endParaRPr lang="en-US" sz="4000" dirty="0"/>
          </a:p>
        </p:txBody>
      </p:sp>
      <p:pic>
        <p:nvPicPr>
          <p:cNvPr id="2" name="Picture 1" descr="July 16_intnl resilience_political solidarit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134" y="1919186"/>
            <a:ext cx="2818656" cy="31359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Nice_July 17_road sig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919186"/>
            <a:ext cx="3564260" cy="29288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747552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6464852-7383-BD40-BF67-D34666E20240}" type="datetime1">
              <a:rPr lang="en-US" smtClean="0"/>
              <a:pPr/>
              <a:t>10/17/16</a:t>
            </a:fld>
            <a:endParaRPr lang="en-US"/>
          </a:p>
        </p:txBody>
      </p:sp>
      <p:sp>
        <p:nvSpPr>
          <p:cNvPr id="5" name="Title 4"/>
          <p:cNvSpPr>
            <a:spLocks noGrp="1"/>
          </p:cNvSpPr>
          <p:nvPr>
            <p:ph type="title"/>
          </p:nvPr>
        </p:nvSpPr>
        <p:spPr>
          <a:xfrm>
            <a:off x="457200" y="152400"/>
            <a:ext cx="6629400" cy="1219200"/>
          </a:xfrm>
        </p:spPr>
        <p:txBody>
          <a:bodyPr>
            <a:noAutofit/>
          </a:bodyPr>
          <a:lstStyle/>
          <a:p>
            <a:r>
              <a:rPr lang="en-US" sz="4000" dirty="0" smtClean="0"/>
              <a:t>Negative Sentiment</a:t>
            </a:r>
            <a:endParaRPr lang="en-US" sz="4000" dirty="0"/>
          </a:p>
        </p:txBody>
      </p:sp>
      <p:pic>
        <p:nvPicPr>
          <p:cNvPr id="2" name="Picture 1" descr="July 17_Nice_anti-Musli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208" y="2624693"/>
            <a:ext cx="4045519" cy="19897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251520" y="2060848"/>
            <a:ext cx="4045519" cy="369332"/>
          </a:xfrm>
          <a:prstGeom prst="rect">
            <a:avLst/>
          </a:prstGeom>
          <a:noFill/>
        </p:spPr>
        <p:txBody>
          <a:bodyPr wrap="square" rtlCol="0">
            <a:spAutoFit/>
          </a:bodyPr>
          <a:lstStyle/>
          <a:p>
            <a:pPr algn="ctr"/>
            <a:r>
              <a:rPr lang="en-US" dirty="0" smtClean="0"/>
              <a:t>Anti-Islamic</a:t>
            </a:r>
            <a:r>
              <a:rPr lang="en-US" dirty="0"/>
              <a:t> </a:t>
            </a:r>
            <a:r>
              <a:rPr lang="en-US" dirty="0" smtClean="0"/>
              <a:t>/ Anti-Muslim</a:t>
            </a:r>
            <a:endParaRPr lang="en-US" dirty="0"/>
          </a:p>
        </p:txBody>
      </p:sp>
      <p:sp>
        <p:nvSpPr>
          <p:cNvPr id="6" name="TextBox 5"/>
          <p:cNvSpPr txBox="1"/>
          <p:nvPr/>
        </p:nvSpPr>
        <p:spPr>
          <a:xfrm>
            <a:off x="5076056" y="2064379"/>
            <a:ext cx="3672408" cy="369332"/>
          </a:xfrm>
          <a:prstGeom prst="rect">
            <a:avLst/>
          </a:prstGeom>
          <a:noFill/>
        </p:spPr>
        <p:txBody>
          <a:bodyPr wrap="square" rtlCol="0">
            <a:spAutoFit/>
          </a:bodyPr>
          <a:lstStyle/>
          <a:p>
            <a:pPr algn="ctr"/>
            <a:r>
              <a:rPr lang="en-US" dirty="0" smtClean="0"/>
              <a:t>Despair and Hopelessness</a:t>
            </a:r>
            <a:endParaRPr lang="en-US" dirty="0"/>
          </a:p>
        </p:txBody>
      </p:sp>
      <p:sp>
        <p:nvSpPr>
          <p:cNvPr id="7" name="TextBox 6"/>
          <p:cNvSpPr txBox="1"/>
          <p:nvPr/>
        </p:nvSpPr>
        <p:spPr>
          <a:xfrm>
            <a:off x="251520" y="5085184"/>
            <a:ext cx="4045519" cy="369332"/>
          </a:xfrm>
          <a:prstGeom prst="rect">
            <a:avLst/>
          </a:prstGeom>
          <a:noFill/>
        </p:spPr>
        <p:txBody>
          <a:bodyPr wrap="square" rtlCol="0">
            <a:spAutoFit/>
          </a:bodyPr>
          <a:lstStyle/>
          <a:p>
            <a:pPr marL="285750" indent="-285750">
              <a:buFont typeface="Arial"/>
              <a:buChar char="•"/>
            </a:pPr>
            <a:r>
              <a:rPr lang="en-US" dirty="0" smtClean="0"/>
              <a:t>Many perpetuated by the far-right</a:t>
            </a:r>
            <a:endParaRPr lang="en-US" dirty="0"/>
          </a:p>
        </p:txBody>
      </p:sp>
      <p:pic>
        <p:nvPicPr>
          <p:cNvPr id="8" name="Picture 7" descr="Screen Shot 2016-10-18 at 1.05.0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6" y="2516682"/>
            <a:ext cx="3456384" cy="20977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404561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6464852-7383-BD40-BF67-D34666E20240}" type="datetime1">
              <a:rPr lang="en-US" smtClean="0"/>
              <a:pPr/>
              <a:t>10/17/16</a:t>
            </a:fld>
            <a:endParaRPr lang="en-US"/>
          </a:p>
        </p:txBody>
      </p:sp>
      <p:sp>
        <p:nvSpPr>
          <p:cNvPr id="5" name="Title 4"/>
          <p:cNvSpPr>
            <a:spLocks noGrp="1"/>
          </p:cNvSpPr>
          <p:nvPr>
            <p:ph type="title"/>
          </p:nvPr>
        </p:nvSpPr>
        <p:spPr>
          <a:xfrm>
            <a:off x="457200" y="152400"/>
            <a:ext cx="6629400" cy="1219200"/>
          </a:xfrm>
        </p:spPr>
        <p:txBody>
          <a:bodyPr>
            <a:noAutofit/>
          </a:bodyPr>
          <a:lstStyle/>
          <a:p>
            <a:r>
              <a:rPr lang="en-US" sz="3600" dirty="0" smtClean="0"/>
              <a:t>Highlights</a:t>
            </a:r>
            <a:endParaRPr lang="en-US" sz="3600" dirty="0"/>
          </a:p>
        </p:txBody>
      </p:sp>
      <p:sp>
        <p:nvSpPr>
          <p:cNvPr id="3" name="TextBox 2"/>
          <p:cNvSpPr txBox="1"/>
          <p:nvPr/>
        </p:nvSpPr>
        <p:spPr>
          <a:xfrm>
            <a:off x="323528" y="1772816"/>
            <a:ext cx="8496944" cy="4216539"/>
          </a:xfrm>
          <a:prstGeom prst="rect">
            <a:avLst/>
          </a:prstGeom>
          <a:noFill/>
        </p:spPr>
        <p:txBody>
          <a:bodyPr wrap="square" rtlCol="0">
            <a:spAutoFit/>
          </a:bodyPr>
          <a:lstStyle/>
          <a:p>
            <a:r>
              <a:rPr lang="en-US" sz="2800" dirty="0" smtClean="0"/>
              <a:t>Trends and Patterns to Note</a:t>
            </a:r>
          </a:p>
          <a:p>
            <a:pPr marL="285750" indent="-285750">
              <a:buFont typeface="Arial"/>
              <a:buChar char="•"/>
            </a:pPr>
            <a:r>
              <a:rPr lang="en-US" sz="2400" dirty="0" smtClean="0"/>
              <a:t>Initial aftermath:</a:t>
            </a:r>
          </a:p>
          <a:p>
            <a:pPr marL="742950" lvl="1" indent="-285750">
              <a:buFont typeface="Arial"/>
              <a:buChar char="•"/>
            </a:pPr>
            <a:r>
              <a:rPr lang="en-US" sz="2400" dirty="0" smtClean="0"/>
              <a:t>Crisis comes to dominates the Twitter stream</a:t>
            </a:r>
          </a:p>
          <a:p>
            <a:pPr marL="1200150" lvl="2" indent="-285750">
              <a:buFont typeface="Arial"/>
              <a:buChar char="•"/>
            </a:pPr>
            <a:r>
              <a:rPr lang="en-US" sz="2400" dirty="0" smtClean="0"/>
              <a:t>Witness accounts</a:t>
            </a:r>
          </a:p>
          <a:p>
            <a:pPr marL="1657350" lvl="3" indent="-285750">
              <a:buFont typeface="Arial"/>
              <a:buChar char="•"/>
            </a:pPr>
            <a:r>
              <a:rPr lang="en-US" sz="2400" dirty="0" smtClean="0"/>
              <a:t>Attempts to determine what’s going on</a:t>
            </a:r>
          </a:p>
          <a:p>
            <a:pPr marL="1200150" lvl="2" indent="-285750">
              <a:buFont typeface="Arial"/>
              <a:buChar char="•"/>
            </a:pPr>
            <a:r>
              <a:rPr lang="en-US" sz="2400" dirty="0" smtClean="0"/>
              <a:t>Media takeover</a:t>
            </a:r>
            <a:endParaRPr lang="en-US" sz="2400" dirty="0" smtClean="0"/>
          </a:p>
          <a:p>
            <a:pPr marL="1200150" lvl="2" indent="-285750">
              <a:buFont typeface="Arial"/>
              <a:buChar char="•"/>
            </a:pPr>
            <a:r>
              <a:rPr lang="en-US" sz="2400" dirty="0" smtClean="0"/>
              <a:t>Suspect identification &amp; misidentification</a:t>
            </a:r>
          </a:p>
          <a:p>
            <a:pPr marL="285750" indent="-285750">
              <a:buFont typeface="Arial"/>
              <a:buChar char="•"/>
            </a:pPr>
            <a:r>
              <a:rPr lang="en-US" sz="2400" dirty="0" smtClean="0"/>
              <a:t>After event details solidifying</a:t>
            </a:r>
          </a:p>
          <a:p>
            <a:pPr marL="742950" lvl="1" indent="-285750">
              <a:buFont typeface="Arial"/>
              <a:buChar char="•"/>
            </a:pPr>
            <a:r>
              <a:rPr lang="en-US" sz="2400" dirty="0" smtClean="0"/>
              <a:t> Solidarity themes</a:t>
            </a:r>
          </a:p>
          <a:p>
            <a:pPr marL="742950" lvl="1" indent="-285750">
              <a:buFont typeface="Arial"/>
              <a:buChar char="•"/>
            </a:pPr>
            <a:r>
              <a:rPr lang="en-US" sz="2400" dirty="0" smtClean="0"/>
              <a:t>Gradual rise in negativity </a:t>
            </a:r>
          </a:p>
          <a:p>
            <a:pPr marL="742950" lvl="1" indent="-285750">
              <a:buFont typeface="Arial"/>
              <a:buChar char="•"/>
            </a:pPr>
            <a:r>
              <a:rPr lang="en-US" sz="2400" dirty="0" smtClean="0"/>
              <a:t>Downward interest </a:t>
            </a:r>
            <a:r>
              <a:rPr lang="en-US" sz="2400" dirty="0" smtClean="0"/>
              <a:t>in details of the aftermath</a:t>
            </a:r>
            <a:endParaRPr lang="en-US" sz="2400" dirty="0"/>
          </a:p>
        </p:txBody>
      </p:sp>
    </p:spTree>
    <p:extLst>
      <p:ext uri="{BB962C8B-B14F-4D97-AF65-F5344CB8AC3E}">
        <p14:creationId xmlns:p14="http://schemas.microsoft.com/office/powerpoint/2010/main" val="5526609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6464852-7383-BD40-BF67-D34666E20240}" type="datetime1">
              <a:rPr lang="en-US" smtClean="0"/>
              <a:pPr/>
              <a:t>10/17/16</a:t>
            </a:fld>
            <a:endParaRPr lang="en-US"/>
          </a:p>
        </p:txBody>
      </p:sp>
      <p:sp>
        <p:nvSpPr>
          <p:cNvPr id="5" name="Title 4"/>
          <p:cNvSpPr>
            <a:spLocks noGrp="1"/>
          </p:cNvSpPr>
          <p:nvPr>
            <p:ph type="title"/>
          </p:nvPr>
        </p:nvSpPr>
        <p:spPr>
          <a:xfrm>
            <a:off x="457200" y="152400"/>
            <a:ext cx="6629400" cy="1219200"/>
          </a:xfrm>
        </p:spPr>
        <p:txBody>
          <a:bodyPr>
            <a:noAutofit/>
          </a:bodyPr>
          <a:lstStyle/>
          <a:p>
            <a:r>
              <a:rPr lang="en-US" sz="4000" dirty="0" smtClean="0"/>
              <a:t>Tweet Waves</a:t>
            </a:r>
            <a:endParaRPr lang="en-US" sz="4000" dirty="0"/>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611560" y="2083434"/>
            <a:ext cx="7920879" cy="37938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p:cNvSpPr txBox="1"/>
          <p:nvPr/>
        </p:nvSpPr>
        <p:spPr>
          <a:xfrm>
            <a:off x="611561" y="1509495"/>
            <a:ext cx="7920878" cy="382626"/>
          </a:xfrm>
          <a:prstGeom prst="rect">
            <a:avLst/>
          </a:prstGeom>
          <a:noFill/>
        </p:spPr>
        <p:txBody>
          <a:bodyPr wrap="square" rtlCol="0">
            <a:spAutoFit/>
          </a:bodyPr>
          <a:lstStyle/>
          <a:p>
            <a:pPr algn="ctr"/>
            <a:r>
              <a:rPr lang="en-US" b="1" dirty="0" smtClean="0"/>
              <a:t>Nice Related </a:t>
            </a:r>
            <a:r>
              <a:rPr lang="en-US" b="1" dirty="0" err="1" smtClean="0"/>
              <a:t>Hashtag</a:t>
            </a:r>
            <a:r>
              <a:rPr lang="en-US" b="1" dirty="0" smtClean="0"/>
              <a:t> Frequency</a:t>
            </a:r>
            <a:endParaRPr lang="en-US"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962400"/>
            <a:ext cx="5257800" cy="402704"/>
          </a:xfrm>
        </p:spPr>
        <p:txBody>
          <a:bodyPr anchor="t">
            <a:normAutofit fontScale="90000"/>
          </a:bodyPr>
          <a:lstStyle/>
          <a:p>
            <a:r>
              <a:rPr lang="en-US" dirty="0" smtClean="0"/>
              <a:t>Questions?</a:t>
            </a:r>
            <a:endParaRPr lang="en-US" dirty="0"/>
          </a:p>
        </p:txBody>
      </p:sp>
      <p:sp>
        <p:nvSpPr>
          <p:cNvPr id="3" name="Subtitle 2"/>
          <p:cNvSpPr>
            <a:spLocks noGrp="1"/>
          </p:cNvSpPr>
          <p:nvPr>
            <p:ph type="subTitle" idx="1"/>
          </p:nvPr>
        </p:nvSpPr>
        <p:spPr>
          <a:xfrm>
            <a:off x="533400" y="5029200"/>
            <a:ext cx="5257800" cy="848072"/>
          </a:xfrm>
        </p:spPr>
        <p:txBody>
          <a:bodyPr>
            <a:normAutofit fontScale="92500" lnSpcReduction="10000"/>
          </a:bodyPr>
          <a:lstStyle/>
          <a:p>
            <a:pPr algn="ctr"/>
            <a:r>
              <a:rPr lang="en-US" dirty="0" smtClean="0"/>
              <a:t>Suzzette Lopez Abbasciano</a:t>
            </a:r>
          </a:p>
          <a:p>
            <a:pPr algn="ctr"/>
            <a:r>
              <a:rPr lang="en-US" dirty="0">
                <a:hlinkClick r:id="rId2"/>
              </a:rPr>
              <a:t>a</a:t>
            </a:r>
            <a:r>
              <a:rPr lang="en-US" dirty="0" smtClean="0">
                <a:hlinkClick r:id="rId2"/>
              </a:rPr>
              <a:t>bbasciano.s.l@gmail.com</a:t>
            </a:r>
            <a:endParaRPr lang="en-US" dirty="0" smtClean="0"/>
          </a:p>
          <a:p>
            <a:pPr algn="ctr"/>
            <a:r>
              <a:rPr lang="en-US" dirty="0" smtClean="0"/>
              <a:t>@</a:t>
            </a:r>
            <a:r>
              <a:rPr lang="en-US" dirty="0" err="1" smtClean="0"/>
              <a:t>NukGrl</a:t>
            </a:r>
            <a:endParaRPr lang="en-US" dirty="0"/>
          </a:p>
        </p:txBody>
      </p:sp>
      <p:sp>
        <p:nvSpPr>
          <p:cNvPr id="4" name="Date Placeholder 3"/>
          <p:cNvSpPr>
            <a:spLocks noGrp="1"/>
          </p:cNvSpPr>
          <p:nvPr>
            <p:ph type="dt" sz="half" idx="4294967295"/>
          </p:nvPr>
        </p:nvSpPr>
        <p:spPr>
          <a:xfrm>
            <a:off x="457200" y="5638800"/>
            <a:ext cx="2133600" cy="365125"/>
          </a:xfrm>
        </p:spPr>
        <p:txBody>
          <a:bodyPr/>
          <a:lstStyle/>
          <a:p>
            <a:fld id="{62301184-D711-4B4C-9F4D-A5B735581FCE}" type="datetime1">
              <a:rPr lang="en-US" smtClean="0"/>
              <a:pPr/>
              <a:t>10/17/16</a:t>
            </a:fld>
            <a:endParaRPr lang="en-US" dirty="0"/>
          </a:p>
        </p:txBody>
      </p:sp>
      <p:sp>
        <p:nvSpPr>
          <p:cNvPr id="5" name="TextBox 4"/>
          <p:cNvSpPr txBox="1"/>
          <p:nvPr/>
        </p:nvSpPr>
        <p:spPr>
          <a:xfrm>
            <a:off x="1413577" y="4540478"/>
            <a:ext cx="3384376" cy="369332"/>
          </a:xfrm>
          <a:prstGeom prst="rect">
            <a:avLst/>
          </a:prstGeom>
          <a:noFill/>
        </p:spPr>
        <p:txBody>
          <a:bodyPr wrap="square" rtlCol="0">
            <a:spAutoFit/>
          </a:bodyPr>
          <a:lstStyle/>
          <a:p>
            <a:pPr algn="ctr"/>
            <a:r>
              <a:rPr lang="en-US" b="1" dirty="0" smtClean="0"/>
              <a:t>Thank you.</a:t>
            </a:r>
            <a:endParaRPr lang="en-US"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6464852-7383-BD40-BF67-D34666E20240}" type="datetime1">
              <a:rPr lang="en-US" smtClean="0"/>
              <a:pPr/>
              <a:t>10/17/16</a:t>
            </a:fld>
            <a:endParaRPr lang="en-US"/>
          </a:p>
        </p:txBody>
      </p:sp>
      <p:sp>
        <p:nvSpPr>
          <p:cNvPr id="5" name="Title 4"/>
          <p:cNvSpPr>
            <a:spLocks noGrp="1"/>
          </p:cNvSpPr>
          <p:nvPr>
            <p:ph type="title"/>
          </p:nvPr>
        </p:nvSpPr>
        <p:spPr>
          <a:xfrm>
            <a:off x="457200" y="152400"/>
            <a:ext cx="6629400" cy="1219200"/>
          </a:xfrm>
        </p:spPr>
        <p:txBody>
          <a:bodyPr>
            <a:noAutofit/>
          </a:bodyPr>
          <a:lstStyle/>
          <a:p>
            <a:r>
              <a:rPr lang="en-US" sz="3600" dirty="0" smtClean="0"/>
              <a:t>Public Communication Campaigns</a:t>
            </a:r>
            <a:endParaRPr lang="en-US" sz="3600" dirty="0"/>
          </a:p>
        </p:txBody>
      </p:sp>
      <p:sp>
        <p:nvSpPr>
          <p:cNvPr id="3" name="TextBox 2"/>
          <p:cNvSpPr txBox="1"/>
          <p:nvPr/>
        </p:nvSpPr>
        <p:spPr>
          <a:xfrm>
            <a:off x="323528" y="1772816"/>
            <a:ext cx="8496944" cy="4678204"/>
          </a:xfrm>
          <a:prstGeom prst="rect">
            <a:avLst/>
          </a:prstGeom>
          <a:noFill/>
        </p:spPr>
        <p:txBody>
          <a:bodyPr wrap="square" rtlCol="0">
            <a:spAutoFit/>
          </a:bodyPr>
          <a:lstStyle/>
          <a:p>
            <a:pPr marL="285750" indent="-285750">
              <a:buFont typeface="Arial"/>
              <a:buChar char="•"/>
            </a:pPr>
            <a:r>
              <a:rPr lang="en-US" sz="2800" dirty="0"/>
              <a:t>The success of a campaign is associated with: </a:t>
            </a:r>
          </a:p>
          <a:p>
            <a:pPr marL="742950" lvl="1" indent="-285750">
              <a:buFont typeface="Arial"/>
              <a:buChar char="•"/>
            </a:pPr>
            <a:r>
              <a:rPr lang="en-US" sz="2400" dirty="0"/>
              <a:t>Use of coordinated media efforts </a:t>
            </a:r>
          </a:p>
          <a:p>
            <a:pPr marL="742950" lvl="1" indent="-285750">
              <a:buFont typeface="Arial"/>
              <a:buChar char="•"/>
            </a:pPr>
            <a:r>
              <a:rPr lang="en-US" sz="2400" dirty="0"/>
              <a:t>Involvement of interpersonal &amp; </a:t>
            </a:r>
            <a:r>
              <a:rPr lang="en-US" sz="2400" u="sng" dirty="0"/>
              <a:t>community-based </a:t>
            </a:r>
            <a:r>
              <a:rPr lang="en-US" sz="2400" dirty="0"/>
              <a:t>communication channels (Coffman 2002)</a:t>
            </a:r>
          </a:p>
          <a:p>
            <a:pPr marL="285750" indent="-285750">
              <a:buFont typeface="Arial"/>
              <a:buChar char="•"/>
            </a:pPr>
            <a:r>
              <a:rPr lang="en-US" sz="2800" dirty="0"/>
              <a:t>Greatest impact </a:t>
            </a:r>
            <a:r>
              <a:rPr lang="en-US" sz="2800" dirty="0">
                <a:sym typeface="Wingdings"/>
              </a:rPr>
              <a:t> reinforce an already favorable message </a:t>
            </a:r>
          </a:p>
          <a:p>
            <a:pPr marL="742950" lvl="1" indent="-285750">
              <a:buFont typeface="Arial"/>
              <a:buChar char="•"/>
            </a:pPr>
            <a:r>
              <a:rPr lang="en-US" sz="2400" dirty="0">
                <a:sym typeface="Wingdings"/>
              </a:rPr>
              <a:t>Possible to persuade “at risk” population</a:t>
            </a:r>
          </a:p>
          <a:p>
            <a:pPr marL="742950" lvl="1" indent="-285750">
              <a:buFont typeface="Arial"/>
              <a:buChar char="•"/>
            </a:pPr>
            <a:r>
              <a:rPr lang="en-US" sz="2400" dirty="0">
                <a:sym typeface="Wingdings"/>
              </a:rPr>
              <a:t>Only minor changes (if any) with those staunch in practice</a:t>
            </a:r>
          </a:p>
          <a:p>
            <a:pPr marL="285750" indent="-285750">
              <a:buFont typeface="Arial"/>
              <a:buChar char="•"/>
            </a:pPr>
            <a:r>
              <a:rPr lang="en-US" sz="2800" dirty="0">
                <a:sym typeface="Wingdings"/>
              </a:rPr>
              <a:t>Indirect influence</a:t>
            </a:r>
          </a:p>
          <a:p>
            <a:pPr marL="742950" lvl="1" indent="-285750">
              <a:buFont typeface="Arial"/>
              <a:buChar char="•"/>
            </a:pPr>
            <a:r>
              <a:rPr lang="en-US" sz="2400" dirty="0"/>
              <a:t>Target potential interpersonal influencers who can motivate key individuals (Rogers, 2003)</a:t>
            </a:r>
          </a:p>
          <a:p>
            <a:endParaRPr lang="en-US" dirty="0"/>
          </a:p>
        </p:txBody>
      </p:sp>
    </p:spTree>
    <p:extLst>
      <p:ext uri="{BB962C8B-B14F-4D97-AF65-F5344CB8AC3E}">
        <p14:creationId xmlns:p14="http://schemas.microsoft.com/office/powerpoint/2010/main" val="4068199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6464852-7383-BD40-BF67-D34666E20240}" type="datetime1">
              <a:rPr lang="en-US" smtClean="0"/>
              <a:pPr/>
              <a:t>10/17/16</a:t>
            </a:fld>
            <a:endParaRPr lang="en-US"/>
          </a:p>
        </p:txBody>
      </p:sp>
      <p:sp>
        <p:nvSpPr>
          <p:cNvPr id="5" name="Title 4"/>
          <p:cNvSpPr>
            <a:spLocks noGrp="1"/>
          </p:cNvSpPr>
          <p:nvPr>
            <p:ph type="title"/>
          </p:nvPr>
        </p:nvSpPr>
        <p:spPr>
          <a:xfrm>
            <a:off x="457200" y="152400"/>
            <a:ext cx="6629400" cy="1219200"/>
          </a:xfrm>
        </p:spPr>
        <p:txBody>
          <a:bodyPr>
            <a:noAutofit/>
          </a:bodyPr>
          <a:lstStyle/>
          <a:p>
            <a:r>
              <a:rPr lang="en-US" sz="3200" dirty="0" smtClean="0"/>
              <a:t>Public Communication Campaigns</a:t>
            </a:r>
            <a:endParaRPr lang="en-US" sz="3200" dirty="0"/>
          </a:p>
        </p:txBody>
      </p:sp>
      <p:sp>
        <p:nvSpPr>
          <p:cNvPr id="6" name="Content Placeholder 5"/>
          <p:cNvSpPr>
            <a:spLocks noGrp="1"/>
          </p:cNvSpPr>
          <p:nvPr>
            <p:ph idx="1"/>
          </p:nvPr>
        </p:nvSpPr>
        <p:spPr>
          <a:xfrm>
            <a:off x="457200" y="1752600"/>
            <a:ext cx="8229600" cy="4297363"/>
          </a:xfrm>
        </p:spPr>
        <p:txBody>
          <a:bodyPr>
            <a:normAutofit fontScale="92500" lnSpcReduction="10000"/>
          </a:bodyPr>
          <a:lstStyle/>
          <a:p>
            <a:r>
              <a:rPr lang="en-US" sz="2000" b="1" dirty="0"/>
              <a:t>Public communication campaign:</a:t>
            </a:r>
            <a:r>
              <a:rPr lang="en-US" sz="2000" dirty="0"/>
              <a:t> purposive attempts to </a:t>
            </a:r>
            <a:r>
              <a:rPr lang="en-US" sz="2000" u="sng" dirty="0"/>
              <a:t>inform</a:t>
            </a:r>
            <a:r>
              <a:rPr lang="en-US" sz="2000" dirty="0"/>
              <a:t> or </a:t>
            </a:r>
            <a:r>
              <a:rPr lang="en-US" sz="2000" u="sng" dirty="0"/>
              <a:t>influence</a:t>
            </a:r>
            <a:r>
              <a:rPr lang="en-US" sz="2000" dirty="0"/>
              <a:t> behaviors in large audiences within a specified time period using an organized set of communication activities and featuring an array of mediated messages in multiple channels generally to noncommercial benefits to individuals and society (Rice &amp; </a:t>
            </a:r>
            <a:r>
              <a:rPr lang="en-US" sz="2000" dirty="0" err="1"/>
              <a:t>Atkin</a:t>
            </a:r>
            <a:r>
              <a:rPr lang="en-US" sz="2000" dirty="0"/>
              <a:t>, 2009; Rogers &amp; </a:t>
            </a:r>
            <a:r>
              <a:rPr lang="en-US" sz="2000" dirty="0" err="1"/>
              <a:t>Storey</a:t>
            </a:r>
            <a:r>
              <a:rPr lang="en-US" sz="2000" dirty="0"/>
              <a:t>, 1987)</a:t>
            </a:r>
          </a:p>
          <a:p>
            <a:pPr marL="0" indent="0">
              <a:buNone/>
            </a:pPr>
            <a:endParaRPr lang="en-US" sz="2000" dirty="0"/>
          </a:p>
          <a:p>
            <a:r>
              <a:rPr lang="en-US" sz="2000" b="1" dirty="0"/>
              <a:t>Aim: </a:t>
            </a:r>
            <a:r>
              <a:rPr lang="en-US" sz="2000" dirty="0"/>
              <a:t>changing</a:t>
            </a:r>
            <a:r>
              <a:rPr lang="en-US" sz="2000" b="1" dirty="0"/>
              <a:t> </a:t>
            </a:r>
            <a:r>
              <a:rPr lang="en-US" sz="2000" dirty="0"/>
              <a:t>individual behavior </a:t>
            </a:r>
            <a:r>
              <a:rPr lang="en-US" sz="2000" u="sng" dirty="0"/>
              <a:t>OR</a:t>
            </a:r>
            <a:r>
              <a:rPr lang="en-US" sz="2000" dirty="0"/>
              <a:t> mobilizing the public</a:t>
            </a:r>
          </a:p>
          <a:p>
            <a:pPr marL="0" indent="0">
              <a:buNone/>
            </a:pPr>
            <a:endParaRPr lang="en-US" sz="2000" dirty="0"/>
          </a:p>
          <a:p>
            <a:r>
              <a:rPr lang="en-US" sz="2000" dirty="0"/>
              <a:t>Campaigns affect individuals on three different levels</a:t>
            </a:r>
          </a:p>
          <a:p>
            <a:pPr lvl="1"/>
            <a:r>
              <a:rPr lang="en-US" sz="2000" dirty="0"/>
              <a:t>Cognitive</a:t>
            </a:r>
          </a:p>
          <a:p>
            <a:pPr lvl="1"/>
            <a:r>
              <a:rPr lang="en-US" sz="2000" dirty="0"/>
              <a:t>Attitude</a:t>
            </a:r>
          </a:p>
          <a:p>
            <a:pPr lvl="1"/>
            <a:r>
              <a:rPr lang="en-US" sz="2000" dirty="0"/>
              <a:t>Behavior</a:t>
            </a:r>
          </a:p>
          <a:p>
            <a:pPr marL="274320" lvl="1" indent="0">
              <a:buNone/>
            </a:pPr>
            <a:endParaRPr lang="en-US" sz="2000" dirty="0"/>
          </a:p>
          <a:p>
            <a:r>
              <a:rPr lang="en-US" sz="2000" dirty="0"/>
              <a:t>Community level</a:t>
            </a:r>
            <a:r>
              <a:rPr lang="en-US" sz="2000" dirty="0">
                <a:sym typeface="Wingdings"/>
              </a:rPr>
              <a:t>: assess changes in social environment</a:t>
            </a:r>
            <a:endParaRPr lang="en-US" sz="2000" dirty="0"/>
          </a:p>
          <a:p>
            <a:endParaRPr lang="en-US" dirty="0"/>
          </a:p>
        </p:txBody>
      </p:sp>
    </p:spTree>
    <p:extLst>
      <p:ext uri="{BB962C8B-B14F-4D97-AF65-F5344CB8AC3E}">
        <p14:creationId xmlns:p14="http://schemas.microsoft.com/office/powerpoint/2010/main" val="404952143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6464852-7383-BD40-BF67-D34666E20240}" type="datetime1">
              <a:rPr lang="en-US" smtClean="0"/>
              <a:pPr/>
              <a:t>10/17/16</a:t>
            </a:fld>
            <a:endParaRPr lang="en-US"/>
          </a:p>
        </p:txBody>
      </p:sp>
      <p:sp>
        <p:nvSpPr>
          <p:cNvPr id="5" name="Title 4"/>
          <p:cNvSpPr>
            <a:spLocks noGrp="1"/>
          </p:cNvSpPr>
          <p:nvPr>
            <p:ph type="title"/>
          </p:nvPr>
        </p:nvSpPr>
        <p:spPr>
          <a:xfrm>
            <a:off x="457200" y="152400"/>
            <a:ext cx="6629400" cy="1219200"/>
          </a:xfrm>
        </p:spPr>
        <p:txBody>
          <a:bodyPr>
            <a:noAutofit/>
          </a:bodyPr>
          <a:lstStyle/>
          <a:p>
            <a:r>
              <a:rPr lang="en-US" sz="3600" dirty="0" smtClean="0"/>
              <a:t>Public Communication Campaigns</a:t>
            </a:r>
            <a:endParaRPr lang="en-US" sz="3600" dirty="0"/>
          </a:p>
        </p:txBody>
      </p:sp>
      <p:sp>
        <p:nvSpPr>
          <p:cNvPr id="3" name="TextBox 2"/>
          <p:cNvSpPr txBox="1"/>
          <p:nvPr/>
        </p:nvSpPr>
        <p:spPr>
          <a:xfrm>
            <a:off x="323528" y="1772816"/>
            <a:ext cx="8496944" cy="4185762"/>
          </a:xfrm>
          <a:prstGeom prst="rect">
            <a:avLst/>
          </a:prstGeom>
          <a:noFill/>
        </p:spPr>
        <p:txBody>
          <a:bodyPr wrap="square" rtlCol="0">
            <a:spAutoFit/>
          </a:bodyPr>
          <a:lstStyle/>
          <a:p>
            <a:r>
              <a:rPr lang="en-US" sz="2800" dirty="0"/>
              <a:t>Effects on opinion and behavior</a:t>
            </a:r>
          </a:p>
          <a:p>
            <a:pPr marL="742950" lvl="1" indent="-285750">
              <a:buFont typeface="Arial"/>
              <a:buChar char="•"/>
            </a:pPr>
            <a:r>
              <a:rPr lang="en-US" sz="2000" b="1" u="sng" dirty="0"/>
              <a:t>Connections among individuals </a:t>
            </a:r>
            <a:r>
              <a:rPr lang="en-US" sz="2000" dirty="0"/>
              <a:t>within a community can amplify or dampen campaign effects (</a:t>
            </a:r>
            <a:r>
              <a:rPr lang="en-US" sz="2000" dirty="0" err="1"/>
              <a:t>Hornik</a:t>
            </a:r>
            <a:r>
              <a:rPr lang="en-US" sz="2000" dirty="0"/>
              <a:t> &amp; </a:t>
            </a:r>
            <a:r>
              <a:rPr lang="en-US" sz="2000" dirty="0" err="1"/>
              <a:t>Panovitzky</a:t>
            </a:r>
            <a:r>
              <a:rPr lang="en-US" sz="2000" dirty="0"/>
              <a:t>, 2003; </a:t>
            </a:r>
            <a:r>
              <a:rPr lang="en-US" sz="2000" dirty="0" err="1"/>
              <a:t>Southwell</a:t>
            </a:r>
            <a:r>
              <a:rPr lang="en-US" sz="2000" dirty="0"/>
              <a:t> et al., 2010)</a:t>
            </a:r>
          </a:p>
          <a:p>
            <a:pPr marL="742950" lvl="1" indent="-285750">
              <a:buFont typeface="Arial"/>
              <a:buChar char="•"/>
            </a:pPr>
            <a:r>
              <a:rPr lang="en-US" sz="2000" b="1" u="sng" dirty="0"/>
              <a:t>Conversation</a:t>
            </a:r>
            <a:r>
              <a:rPr lang="en-US" sz="2000" dirty="0"/>
              <a:t> is important for actual behavior change to occur (Rogers, 2002; Valente &amp; Saba, 1998)</a:t>
            </a:r>
          </a:p>
          <a:p>
            <a:pPr marL="742950" lvl="1" indent="-285750">
              <a:buFont typeface="Arial"/>
              <a:buChar char="•"/>
            </a:pPr>
            <a:r>
              <a:rPr lang="en-US" sz="2000" dirty="0"/>
              <a:t>Health behaviors are heavily influenced by social contextual factors as well as </a:t>
            </a:r>
            <a:r>
              <a:rPr lang="en-US" sz="2000" b="1" u="sng" dirty="0"/>
              <a:t>exposure</a:t>
            </a:r>
            <a:r>
              <a:rPr lang="en-US" sz="2000" dirty="0"/>
              <a:t> to health-related information through</a:t>
            </a:r>
            <a:r>
              <a:rPr lang="en-US" sz="2000" b="1" dirty="0"/>
              <a:t> </a:t>
            </a:r>
            <a:r>
              <a:rPr lang="en-US" sz="2000" b="1" u="sng" dirty="0"/>
              <a:t>mediated</a:t>
            </a:r>
            <a:r>
              <a:rPr lang="en-US" sz="2000" b="1" dirty="0"/>
              <a:t> </a:t>
            </a:r>
            <a:r>
              <a:rPr lang="en-US" sz="2000" dirty="0"/>
              <a:t>and</a:t>
            </a:r>
            <a:r>
              <a:rPr lang="en-US" sz="2000" b="1" dirty="0"/>
              <a:t> </a:t>
            </a:r>
            <a:r>
              <a:rPr lang="en-US" sz="2000" b="1" u="sng" dirty="0"/>
              <a:t>interpersonal sources</a:t>
            </a:r>
            <a:r>
              <a:rPr lang="en-US" sz="2000" u="sng" dirty="0"/>
              <a:t> </a:t>
            </a:r>
            <a:r>
              <a:rPr lang="en-US" sz="2000" dirty="0"/>
              <a:t>(</a:t>
            </a:r>
            <a:r>
              <a:rPr lang="en-US" sz="2000" dirty="0" err="1"/>
              <a:t>Biglan</a:t>
            </a:r>
            <a:r>
              <a:rPr lang="en-US" sz="2000" dirty="0"/>
              <a:t>, et al., 2012; </a:t>
            </a:r>
            <a:r>
              <a:rPr lang="en-US" sz="2000" dirty="0" err="1"/>
              <a:t>Merzel</a:t>
            </a:r>
            <a:r>
              <a:rPr lang="en-US" sz="2000" dirty="0"/>
              <a:t> &amp; </a:t>
            </a:r>
            <a:r>
              <a:rPr lang="en-US" sz="2000" dirty="0" err="1"/>
              <a:t>D’Afflitti</a:t>
            </a:r>
            <a:r>
              <a:rPr lang="en-US" sz="2000" dirty="0"/>
              <a:t>, 2003)</a:t>
            </a:r>
          </a:p>
          <a:p>
            <a:pPr marL="742950" lvl="1" indent="-285750">
              <a:buFont typeface="Arial"/>
              <a:buChar char="•"/>
            </a:pPr>
            <a:r>
              <a:rPr lang="en-US" sz="2000" dirty="0"/>
              <a:t>Campaign exposure on attitude toward parent-child communication about drugs larger for parents with low level of </a:t>
            </a:r>
            <a:r>
              <a:rPr lang="en-US" sz="2000" b="1" u="sng" dirty="0"/>
              <a:t>social capital</a:t>
            </a:r>
            <a:r>
              <a:rPr lang="en-US" sz="2000" u="sng" dirty="0"/>
              <a:t> </a:t>
            </a:r>
            <a:r>
              <a:rPr lang="en-US" sz="2000" dirty="0"/>
              <a:t>(Lee &amp; </a:t>
            </a:r>
            <a:r>
              <a:rPr lang="en-US" sz="2000" dirty="0" err="1"/>
              <a:t>Kam</a:t>
            </a:r>
            <a:r>
              <a:rPr lang="en-US" sz="2000" dirty="0"/>
              <a:t>, 2014)</a:t>
            </a:r>
            <a:endParaRPr lang="en-US" sz="2000" b="1" dirty="0"/>
          </a:p>
          <a:p>
            <a:pPr marL="285750" indent="-285750">
              <a:buFont typeface="Arial"/>
              <a:buChar char="•"/>
            </a:pPr>
            <a:endParaRPr lang="en-US" dirty="0"/>
          </a:p>
        </p:txBody>
      </p:sp>
    </p:spTree>
    <p:extLst>
      <p:ext uri="{BB962C8B-B14F-4D97-AF65-F5344CB8AC3E}">
        <p14:creationId xmlns:p14="http://schemas.microsoft.com/office/powerpoint/2010/main" val="35049604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6464852-7383-BD40-BF67-D34666E20240}" type="datetime1">
              <a:rPr lang="en-US" smtClean="0"/>
              <a:pPr/>
              <a:t>10/17/16</a:t>
            </a:fld>
            <a:endParaRPr lang="en-US"/>
          </a:p>
        </p:txBody>
      </p:sp>
      <p:sp>
        <p:nvSpPr>
          <p:cNvPr id="5" name="Title 4"/>
          <p:cNvSpPr>
            <a:spLocks noGrp="1"/>
          </p:cNvSpPr>
          <p:nvPr>
            <p:ph type="title"/>
          </p:nvPr>
        </p:nvSpPr>
        <p:spPr>
          <a:xfrm>
            <a:off x="457200" y="152400"/>
            <a:ext cx="6629400" cy="1219200"/>
          </a:xfrm>
        </p:spPr>
        <p:txBody>
          <a:bodyPr>
            <a:noAutofit/>
          </a:bodyPr>
          <a:lstStyle/>
          <a:p>
            <a:r>
              <a:rPr lang="en-US" sz="3600" dirty="0" smtClean="0"/>
              <a:t>Crisis &amp; Disaster Communication</a:t>
            </a:r>
            <a:endParaRPr lang="en-US" sz="3600" dirty="0"/>
          </a:p>
        </p:txBody>
      </p:sp>
      <p:sp>
        <p:nvSpPr>
          <p:cNvPr id="3" name="TextBox 2"/>
          <p:cNvSpPr txBox="1"/>
          <p:nvPr/>
        </p:nvSpPr>
        <p:spPr>
          <a:xfrm>
            <a:off x="323528" y="1772816"/>
            <a:ext cx="8496944" cy="4431983"/>
          </a:xfrm>
          <a:prstGeom prst="rect">
            <a:avLst/>
          </a:prstGeom>
          <a:noFill/>
        </p:spPr>
        <p:txBody>
          <a:bodyPr wrap="square" rtlCol="0">
            <a:spAutoFit/>
          </a:bodyPr>
          <a:lstStyle/>
          <a:p>
            <a:pPr marL="285750" indent="-285750">
              <a:lnSpc>
                <a:spcPct val="110000"/>
              </a:lnSpc>
              <a:buFont typeface="Arial"/>
              <a:buChar char="•"/>
            </a:pPr>
            <a:r>
              <a:rPr lang="en-US" sz="2400" b="1" dirty="0"/>
              <a:t>Traditional focus: </a:t>
            </a:r>
            <a:r>
              <a:rPr lang="en-US" sz="2400" dirty="0"/>
              <a:t>relationship between crisis type and communication strategy </a:t>
            </a:r>
            <a:r>
              <a:rPr lang="en-US" sz="2400" dirty="0">
                <a:sym typeface="Wingdings"/>
              </a:rPr>
              <a:t> </a:t>
            </a:r>
            <a:r>
              <a:rPr lang="en-US" sz="2400" dirty="0"/>
              <a:t>on public reactions </a:t>
            </a:r>
          </a:p>
          <a:p>
            <a:pPr>
              <a:lnSpc>
                <a:spcPct val="110000"/>
              </a:lnSpc>
            </a:pPr>
            <a:endParaRPr lang="en-US" sz="2400" dirty="0"/>
          </a:p>
          <a:p>
            <a:pPr marL="285750" indent="-285750">
              <a:lnSpc>
                <a:spcPct val="110000"/>
              </a:lnSpc>
              <a:buFont typeface="Arial"/>
              <a:buChar char="•"/>
            </a:pPr>
            <a:r>
              <a:rPr lang="en-US" sz="2400" b="1" dirty="0"/>
              <a:t>Less attention: </a:t>
            </a:r>
            <a:r>
              <a:rPr lang="en-US" sz="2400" dirty="0"/>
              <a:t>on the medium or the public’s secondary crisis communication (</a:t>
            </a:r>
            <a:r>
              <a:rPr lang="en-US" sz="2400" dirty="0" err="1"/>
              <a:t>Utz</a:t>
            </a:r>
            <a:r>
              <a:rPr lang="en-US" sz="2400" dirty="0"/>
              <a:t> et al. 2013)</a:t>
            </a:r>
          </a:p>
          <a:p>
            <a:pPr>
              <a:lnSpc>
                <a:spcPct val="110000"/>
              </a:lnSpc>
            </a:pPr>
            <a:endParaRPr lang="en-US" sz="2400" dirty="0"/>
          </a:p>
          <a:p>
            <a:pPr marL="285750" indent="-285750">
              <a:lnSpc>
                <a:spcPct val="110000"/>
              </a:lnSpc>
              <a:buFont typeface="Arial"/>
              <a:buChar char="•"/>
            </a:pPr>
            <a:r>
              <a:rPr lang="en-US" sz="2400" dirty="0"/>
              <a:t>The medium has stronger effects than the type of crisis</a:t>
            </a:r>
          </a:p>
          <a:p>
            <a:pPr>
              <a:lnSpc>
                <a:spcPct val="110000"/>
              </a:lnSpc>
            </a:pPr>
            <a:endParaRPr lang="en-US" sz="2400" dirty="0"/>
          </a:p>
          <a:p>
            <a:pPr marL="285750" indent="-285750">
              <a:lnSpc>
                <a:spcPct val="110000"/>
              </a:lnSpc>
              <a:buFont typeface="Arial"/>
              <a:buChar char="•"/>
            </a:pPr>
            <a:r>
              <a:rPr lang="en-US" sz="2400" dirty="0"/>
              <a:t>Social media use increases during crises (Pew Internet &amp; American Life, 2010)                                                                     </a:t>
            </a:r>
          </a:p>
          <a:p>
            <a:pPr marL="285750" indent="-285750">
              <a:buFont typeface="Arial"/>
              <a:buChar char="•"/>
            </a:pPr>
            <a:endParaRPr lang="en-US" dirty="0"/>
          </a:p>
        </p:txBody>
      </p:sp>
    </p:spTree>
    <p:extLst>
      <p:ext uri="{BB962C8B-B14F-4D97-AF65-F5344CB8AC3E}">
        <p14:creationId xmlns:p14="http://schemas.microsoft.com/office/powerpoint/2010/main" val="17712792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6464852-7383-BD40-BF67-D34666E20240}" type="datetime1">
              <a:rPr lang="en-US" smtClean="0"/>
              <a:pPr/>
              <a:t>10/17/16</a:t>
            </a:fld>
            <a:endParaRPr lang="en-US"/>
          </a:p>
        </p:txBody>
      </p:sp>
      <p:sp>
        <p:nvSpPr>
          <p:cNvPr id="5" name="Title 4"/>
          <p:cNvSpPr>
            <a:spLocks noGrp="1"/>
          </p:cNvSpPr>
          <p:nvPr>
            <p:ph type="title"/>
          </p:nvPr>
        </p:nvSpPr>
        <p:spPr>
          <a:xfrm>
            <a:off x="457200" y="152400"/>
            <a:ext cx="6629400" cy="1219200"/>
          </a:xfrm>
        </p:spPr>
        <p:txBody>
          <a:bodyPr>
            <a:noAutofit/>
          </a:bodyPr>
          <a:lstStyle/>
          <a:p>
            <a:r>
              <a:rPr lang="en-US" sz="3600" dirty="0" smtClean="0"/>
              <a:t>Crisis &amp; Disaster Communication</a:t>
            </a:r>
            <a:endParaRPr lang="en-US" sz="3600" dirty="0"/>
          </a:p>
        </p:txBody>
      </p:sp>
      <p:sp>
        <p:nvSpPr>
          <p:cNvPr id="6" name="Content Placeholder 2"/>
          <p:cNvSpPr>
            <a:spLocks noGrp="1"/>
          </p:cNvSpPr>
          <p:nvPr>
            <p:ph sz="quarter" idx="1"/>
          </p:nvPr>
        </p:nvSpPr>
        <p:spPr>
          <a:xfrm>
            <a:off x="301752" y="1527048"/>
            <a:ext cx="8503920" cy="4572000"/>
          </a:xfrm>
        </p:spPr>
        <p:txBody>
          <a:bodyPr/>
          <a:lstStyle/>
          <a:p>
            <a:r>
              <a:rPr lang="en-US" dirty="0" smtClean="0"/>
              <a:t>What can we learn by analyzing social media use during a crisis?</a:t>
            </a:r>
          </a:p>
          <a:p>
            <a:pPr lvl="1"/>
            <a:r>
              <a:rPr lang="en-US" dirty="0" smtClean="0"/>
              <a:t>Alert system</a:t>
            </a:r>
          </a:p>
          <a:p>
            <a:pPr marL="274320" lvl="1" indent="0">
              <a:buNone/>
            </a:pPr>
            <a:endParaRPr lang="en-US" dirty="0" smtClean="0"/>
          </a:p>
          <a:p>
            <a:pPr lvl="1"/>
            <a:r>
              <a:rPr lang="en-US" dirty="0" smtClean="0"/>
              <a:t>On-the-ground information</a:t>
            </a:r>
          </a:p>
          <a:p>
            <a:pPr lvl="2"/>
            <a:r>
              <a:rPr lang="en-US" dirty="0" smtClean="0"/>
              <a:t>“a revealing measure of public distress” (</a:t>
            </a:r>
            <a:r>
              <a:rPr lang="en-US" dirty="0" err="1" smtClean="0"/>
              <a:t>Hotz</a:t>
            </a:r>
            <a:r>
              <a:rPr lang="en-US" dirty="0" smtClean="0"/>
              <a:t>, 2016)</a:t>
            </a:r>
          </a:p>
        </p:txBody>
      </p:sp>
      <p:pic>
        <p:nvPicPr>
          <p:cNvPr id="7" name="Picture 6" descr="Brussels airport twee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384" y="2142148"/>
            <a:ext cx="3025431" cy="15683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Hurrican Sandy.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9792" y="4622517"/>
            <a:ext cx="2680072" cy="15071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200153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6464852-7383-BD40-BF67-D34666E20240}" type="datetime1">
              <a:rPr lang="en-US" smtClean="0"/>
              <a:pPr/>
              <a:t>10/17/16</a:t>
            </a:fld>
            <a:endParaRPr lang="en-US"/>
          </a:p>
        </p:txBody>
      </p:sp>
      <p:sp>
        <p:nvSpPr>
          <p:cNvPr id="5" name="Title 4"/>
          <p:cNvSpPr>
            <a:spLocks noGrp="1"/>
          </p:cNvSpPr>
          <p:nvPr>
            <p:ph type="title"/>
          </p:nvPr>
        </p:nvSpPr>
        <p:spPr>
          <a:xfrm>
            <a:off x="457200" y="152400"/>
            <a:ext cx="6629400" cy="1219200"/>
          </a:xfrm>
        </p:spPr>
        <p:txBody>
          <a:bodyPr>
            <a:noAutofit/>
          </a:bodyPr>
          <a:lstStyle/>
          <a:p>
            <a:r>
              <a:rPr lang="en-US" sz="3600" dirty="0" smtClean="0"/>
              <a:t>Crisis &amp; Disaster Communication</a:t>
            </a:r>
            <a:endParaRPr lang="en-US" sz="3600" dirty="0"/>
          </a:p>
        </p:txBody>
      </p:sp>
      <p:sp>
        <p:nvSpPr>
          <p:cNvPr id="3" name="TextBox 2"/>
          <p:cNvSpPr txBox="1"/>
          <p:nvPr/>
        </p:nvSpPr>
        <p:spPr>
          <a:xfrm>
            <a:off x="323528" y="1772816"/>
            <a:ext cx="8496944" cy="3785652"/>
          </a:xfrm>
          <a:prstGeom prst="rect">
            <a:avLst/>
          </a:prstGeom>
          <a:noFill/>
        </p:spPr>
        <p:txBody>
          <a:bodyPr wrap="square" rtlCol="0">
            <a:spAutoFit/>
          </a:bodyPr>
          <a:lstStyle/>
          <a:p>
            <a:pPr marL="285750" indent="-285750">
              <a:buFont typeface="Arial"/>
              <a:buChar char="•"/>
            </a:pPr>
            <a:r>
              <a:rPr lang="en-US" sz="2400" dirty="0"/>
              <a:t>Can reach an audience that might otherwise not get involved</a:t>
            </a:r>
          </a:p>
          <a:p>
            <a:pPr marL="742950" lvl="1" indent="-285750">
              <a:buFont typeface="Arial"/>
              <a:buChar char="•"/>
            </a:pPr>
            <a:r>
              <a:rPr lang="en-US" sz="2000" dirty="0"/>
              <a:t>New accounts</a:t>
            </a:r>
          </a:p>
          <a:p>
            <a:pPr marL="742950" lvl="1" indent="-285750">
              <a:buFont typeface="Arial"/>
              <a:buChar char="•"/>
            </a:pPr>
            <a:r>
              <a:rPr lang="en-US" sz="2000" dirty="0"/>
              <a:t>Greater community representation?</a:t>
            </a:r>
          </a:p>
          <a:p>
            <a:pPr marL="285750" indent="-285750">
              <a:buFont typeface="Arial"/>
              <a:buChar char="•"/>
            </a:pPr>
            <a:r>
              <a:rPr lang="en-US" sz="2400" dirty="0"/>
              <a:t>Allows organizations to engage in a dialogue with the public</a:t>
            </a:r>
          </a:p>
          <a:p>
            <a:pPr lvl="1"/>
            <a:r>
              <a:rPr lang="en-US" sz="2400" dirty="0"/>
              <a:t>accountability</a:t>
            </a:r>
          </a:p>
          <a:p>
            <a:pPr marL="285750" indent="-285750">
              <a:buFont typeface="Arial"/>
              <a:buChar char="•"/>
            </a:pPr>
            <a:r>
              <a:rPr lang="en-US" sz="2400" dirty="0"/>
              <a:t>Provides information not available in other channels</a:t>
            </a:r>
          </a:p>
          <a:p>
            <a:pPr marL="285750" indent="-285750">
              <a:buFont typeface="Arial"/>
              <a:buChar char="•"/>
            </a:pPr>
            <a:r>
              <a:rPr lang="en-US" sz="2400" dirty="0"/>
              <a:t>Emotional support and recovery from crises</a:t>
            </a:r>
          </a:p>
          <a:p>
            <a:pPr marL="742950" lvl="1" indent="-285750">
              <a:buFont typeface="Arial"/>
              <a:buChar char="•"/>
            </a:pPr>
            <a:r>
              <a:rPr lang="en-US" sz="2000" dirty="0"/>
              <a:t>Photo sharing = informative &amp; therapeutic role</a:t>
            </a:r>
          </a:p>
          <a:p>
            <a:pPr marL="274320" lvl="1" indent="0">
              <a:buNone/>
            </a:pPr>
            <a:r>
              <a:rPr lang="en-US" sz="2000" dirty="0">
                <a:sym typeface="Wingdings"/>
              </a:rPr>
              <a:t>	 showcase community resolve (Silverman, 2016)</a:t>
            </a:r>
          </a:p>
          <a:p>
            <a:pPr marL="742950" lvl="1" indent="-285750">
              <a:buFont typeface="Arial"/>
              <a:buChar char="•"/>
            </a:pPr>
            <a:r>
              <a:rPr lang="en-US" sz="2000" dirty="0">
                <a:sym typeface="Wingdings"/>
              </a:rPr>
              <a:t>Flickr: a community forum for grassroots activity</a:t>
            </a:r>
          </a:p>
          <a:p>
            <a:pPr marL="274320" lvl="1" indent="0">
              <a:buNone/>
            </a:pPr>
            <a:r>
              <a:rPr lang="en-US" sz="2000" dirty="0">
                <a:sym typeface="Wingdings"/>
              </a:rPr>
              <a:t>	 facilitate community building (Liu et al, 2008</a:t>
            </a:r>
            <a:r>
              <a:rPr lang="en-US" sz="2000" dirty="0" smtClean="0">
                <a:sym typeface="Wingdings"/>
              </a:rPr>
              <a:t>)</a:t>
            </a:r>
            <a:endParaRPr lang="en-US" sz="2000" dirty="0"/>
          </a:p>
        </p:txBody>
      </p:sp>
    </p:spTree>
    <p:extLst>
      <p:ext uri="{BB962C8B-B14F-4D97-AF65-F5344CB8AC3E}">
        <p14:creationId xmlns:p14="http://schemas.microsoft.com/office/powerpoint/2010/main" val="32802233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6464852-7383-BD40-BF67-D34666E20240}" type="datetime1">
              <a:rPr lang="en-US" smtClean="0"/>
              <a:pPr/>
              <a:t>10/17/16</a:t>
            </a:fld>
            <a:endParaRPr lang="en-US"/>
          </a:p>
        </p:txBody>
      </p:sp>
      <p:sp>
        <p:nvSpPr>
          <p:cNvPr id="5" name="Title 4"/>
          <p:cNvSpPr>
            <a:spLocks noGrp="1"/>
          </p:cNvSpPr>
          <p:nvPr>
            <p:ph type="title"/>
          </p:nvPr>
        </p:nvSpPr>
        <p:spPr>
          <a:xfrm>
            <a:off x="457200" y="152400"/>
            <a:ext cx="6629400" cy="1219200"/>
          </a:xfrm>
        </p:spPr>
        <p:txBody>
          <a:bodyPr>
            <a:noAutofit/>
          </a:bodyPr>
          <a:lstStyle/>
          <a:p>
            <a:r>
              <a:rPr lang="en-US" sz="3600" dirty="0" smtClean="0"/>
              <a:t>Crisis &amp; Disaster Communication</a:t>
            </a:r>
            <a:endParaRPr lang="en-US" sz="3600" dirty="0"/>
          </a:p>
        </p:txBody>
      </p:sp>
      <p:sp>
        <p:nvSpPr>
          <p:cNvPr id="3" name="TextBox 2"/>
          <p:cNvSpPr txBox="1"/>
          <p:nvPr/>
        </p:nvSpPr>
        <p:spPr>
          <a:xfrm>
            <a:off x="323528" y="1772816"/>
            <a:ext cx="8496944" cy="4476610"/>
          </a:xfrm>
          <a:prstGeom prst="rect">
            <a:avLst/>
          </a:prstGeom>
          <a:noFill/>
        </p:spPr>
        <p:txBody>
          <a:bodyPr wrap="square" rtlCol="0">
            <a:spAutoFit/>
          </a:bodyPr>
          <a:lstStyle/>
          <a:p>
            <a:pPr marL="342900" indent="-342900">
              <a:lnSpc>
                <a:spcPct val="130000"/>
              </a:lnSpc>
              <a:buFont typeface="Arial"/>
              <a:buChar char="•"/>
            </a:pPr>
            <a:r>
              <a:rPr lang="en-US" sz="2200" dirty="0"/>
              <a:t>Research on information &amp; communication behaviors in emergency preparedness, response, &amp; recovery is in its infancy (Reeder, H., et al., 2014)</a:t>
            </a:r>
          </a:p>
          <a:p>
            <a:pPr marL="342900" indent="-342900">
              <a:lnSpc>
                <a:spcPct val="130000"/>
              </a:lnSpc>
              <a:buFont typeface="Arial"/>
              <a:buChar char="•"/>
            </a:pPr>
            <a:r>
              <a:rPr lang="en-US" sz="2200" dirty="0"/>
              <a:t>Social media &amp; communication technology have </a:t>
            </a:r>
            <a:r>
              <a:rPr lang="en-US" sz="2200" b="1" u="sng" dirty="0"/>
              <a:t>shifted the power of communication</a:t>
            </a:r>
            <a:r>
              <a:rPr lang="en-US" sz="2200" dirty="0"/>
              <a:t> from public relations practitioners to social media users</a:t>
            </a:r>
          </a:p>
          <a:p>
            <a:pPr marL="342900" indent="-342900">
              <a:lnSpc>
                <a:spcPct val="130000"/>
              </a:lnSpc>
              <a:buFont typeface="Arial"/>
              <a:buChar char="•"/>
            </a:pPr>
            <a:r>
              <a:rPr lang="en-US" sz="2200" dirty="0"/>
              <a:t>Post-disaster tweets can showcase users’ declarations of </a:t>
            </a:r>
            <a:r>
              <a:rPr lang="en-US" sz="2200" b="1" u="sng" dirty="0"/>
              <a:t>involvement</a:t>
            </a:r>
            <a:r>
              <a:rPr lang="en-US" sz="2200" dirty="0"/>
              <a:t>, </a:t>
            </a:r>
            <a:r>
              <a:rPr lang="en-US" sz="2200" b="1" u="sng" dirty="0"/>
              <a:t>connection to the community</a:t>
            </a:r>
            <a:r>
              <a:rPr lang="en-US" sz="2200" dirty="0"/>
              <a:t>, debates regarding the effectiveness and credibility of relief efforts, promotion of relief efforts, and </a:t>
            </a:r>
            <a:r>
              <a:rPr lang="en-US" sz="2200" b="1" u="sng" dirty="0"/>
              <a:t>calls to action </a:t>
            </a:r>
            <a:r>
              <a:rPr lang="en-US" sz="2200" dirty="0"/>
              <a:t>(Smith, 2010)</a:t>
            </a:r>
          </a:p>
        </p:txBody>
      </p:sp>
    </p:spTree>
    <p:extLst>
      <p:ext uri="{BB962C8B-B14F-4D97-AF65-F5344CB8AC3E}">
        <p14:creationId xmlns:p14="http://schemas.microsoft.com/office/powerpoint/2010/main" val="35366421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6464852-7383-BD40-BF67-D34666E20240}" type="datetime1">
              <a:rPr lang="en-US" smtClean="0"/>
              <a:pPr/>
              <a:t>10/17/16</a:t>
            </a:fld>
            <a:endParaRPr lang="en-US"/>
          </a:p>
        </p:txBody>
      </p:sp>
      <p:sp>
        <p:nvSpPr>
          <p:cNvPr id="5" name="Title 4"/>
          <p:cNvSpPr>
            <a:spLocks noGrp="1"/>
          </p:cNvSpPr>
          <p:nvPr>
            <p:ph type="title"/>
          </p:nvPr>
        </p:nvSpPr>
        <p:spPr>
          <a:xfrm>
            <a:off x="457200" y="152400"/>
            <a:ext cx="6629400" cy="1219200"/>
          </a:xfrm>
        </p:spPr>
        <p:txBody>
          <a:bodyPr>
            <a:noAutofit/>
          </a:bodyPr>
          <a:lstStyle/>
          <a:p>
            <a:r>
              <a:rPr lang="en-US" sz="3600" dirty="0" smtClean="0"/>
              <a:t>Crisis &amp; Disaster Communication</a:t>
            </a:r>
            <a:endParaRPr lang="en-US" sz="3600" dirty="0"/>
          </a:p>
        </p:txBody>
      </p:sp>
      <p:sp>
        <p:nvSpPr>
          <p:cNvPr id="3" name="TextBox 2"/>
          <p:cNvSpPr txBox="1"/>
          <p:nvPr/>
        </p:nvSpPr>
        <p:spPr>
          <a:xfrm>
            <a:off x="323528" y="1772816"/>
            <a:ext cx="8496944" cy="4148828"/>
          </a:xfrm>
          <a:prstGeom prst="rect">
            <a:avLst/>
          </a:prstGeom>
          <a:noFill/>
        </p:spPr>
        <p:txBody>
          <a:bodyPr wrap="square" rtlCol="0">
            <a:spAutoFit/>
          </a:bodyPr>
          <a:lstStyle/>
          <a:p>
            <a:pPr marL="342900" indent="-342900">
              <a:lnSpc>
                <a:spcPct val="110000"/>
              </a:lnSpc>
              <a:buFont typeface="Arial"/>
              <a:buChar char="•"/>
            </a:pPr>
            <a:r>
              <a:rPr lang="en-US" sz="2400" dirty="0"/>
              <a:t>Social media provides information not available in other channels along with emotional support &amp; recovery from crises (Choi &amp; Lin, 2009; Stephens &amp; Malone, 2009)</a:t>
            </a:r>
          </a:p>
          <a:p>
            <a:pPr>
              <a:lnSpc>
                <a:spcPct val="110000"/>
              </a:lnSpc>
            </a:pPr>
            <a:endParaRPr lang="en-US" sz="2400" dirty="0"/>
          </a:p>
          <a:p>
            <a:pPr marL="342900" indent="-342900">
              <a:lnSpc>
                <a:spcPct val="110000"/>
              </a:lnSpc>
              <a:buFont typeface="Arial"/>
              <a:buChar char="•"/>
            </a:pPr>
            <a:r>
              <a:rPr lang="en-US" sz="2400" dirty="0"/>
              <a:t>Non-profit organizations’ social media content are associated with more positive emotions than traditional media sources and this helped </a:t>
            </a:r>
            <a:r>
              <a:rPr lang="en-US" sz="2400" b="1" u="sng" dirty="0"/>
              <a:t>gain support </a:t>
            </a:r>
            <a:r>
              <a:rPr lang="en-US" sz="2400" dirty="0"/>
              <a:t>for relief efforts (</a:t>
            </a:r>
            <a:r>
              <a:rPr lang="en-US" sz="2400" dirty="0" err="1"/>
              <a:t>Muralidharan</a:t>
            </a:r>
            <a:r>
              <a:rPr lang="en-US" sz="2400" dirty="0"/>
              <a:t>, et al., 2011)</a:t>
            </a:r>
          </a:p>
          <a:p>
            <a:pPr>
              <a:lnSpc>
                <a:spcPct val="110000"/>
              </a:lnSpc>
            </a:pPr>
            <a:endParaRPr lang="en-US" sz="2400" dirty="0"/>
          </a:p>
          <a:p>
            <a:pPr marL="342900" indent="-342900">
              <a:lnSpc>
                <a:spcPct val="110000"/>
              </a:lnSpc>
              <a:buFont typeface="Arial"/>
              <a:buChar char="•"/>
            </a:pPr>
            <a:r>
              <a:rPr lang="en-US" sz="2400" dirty="0"/>
              <a:t>Who becomes involved is important</a:t>
            </a:r>
          </a:p>
        </p:txBody>
      </p:sp>
    </p:spTree>
    <p:extLst>
      <p:ext uri="{BB962C8B-B14F-4D97-AF65-F5344CB8AC3E}">
        <p14:creationId xmlns:p14="http://schemas.microsoft.com/office/powerpoint/2010/main" val="3589152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6464852-7383-BD40-BF67-D34666E20240}" type="datetime1">
              <a:rPr lang="en-US" smtClean="0"/>
              <a:pPr/>
              <a:t>10/17/16</a:t>
            </a:fld>
            <a:endParaRPr lang="en-US"/>
          </a:p>
        </p:txBody>
      </p:sp>
      <p:sp>
        <p:nvSpPr>
          <p:cNvPr id="5" name="Title 4"/>
          <p:cNvSpPr>
            <a:spLocks noGrp="1"/>
          </p:cNvSpPr>
          <p:nvPr>
            <p:ph type="title"/>
          </p:nvPr>
        </p:nvSpPr>
        <p:spPr>
          <a:xfrm>
            <a:off x="457200" y="152400"/>
            <a:ext cx="6629400" cy="1219200"/>
          </a:xfrm>
        </p:spPr>
        <p:txBody>
          <a:bodyPr>
            <a:noAutofit/>
          </a:bodyPr>
          <a:lstStyle/>
          <a:p>
            <a:r>
              <a:rPr lang="en-US" sz="4000" dirty="0" smtClean="0"/>
              <a:t>Attack Summary</a:t>
            </a:r>
            <a:endParaRPr lang="en-US" sz="4000" dirty="0"/>
          </a:p>
        </p:txBody>
      </p:sp>
      <p:sp>
        <p:nvSpPr>
          <p:cNvPr id="6" name="Content Placeholder 5"/>
          <p:cNvSpPr>
            <a:spLocks noGrp="1"/>
          </p:cNvSpPr>
          <p:nvPr>
            <p:ph idx="1"/>
          </p:nvPr>
        </p:nvSpPr>
        <p:spPr>
          <a:xfrm>
            <a:off x="457200" y="1752600"/>
            <a:ext cx="8229600" cy="4297363"/>
          </a:xfrm>
        </p:spPr>
        <p:txBody>
          <a:bodyPr>
            <a:normAutofit lnSpcReduction="10000"/>
          </a:bodyPr>
          <a:lstStyle/>
          <a:p>
            <a:r>
              <a:rPr lang="en-US" dirty="0" smtClean="0"/>
              <a:t>July 14 (10:40pm), Mohamed </a:t>
            </a:r>
            <a:r>
              <a:rPr lang="en-US" dirty="0" err="1" smtClean="0"/>
              <a:t>Lahouaiej</a:t>
            </a:r>
            <a:r>
              <a:rPr lang="en-US" dirty="0" smtClean="0"/>
              <a:t> </a:t>
            </a:r>
            <a:r>
              <a:rPr lang="en-US" dirty="0" err="1" smtClean="0"/>
              <a:t>Bouhlel</a:t>
            </a:r>
            <a:r>
              <a:rPr lang="en-US" dirty="0" smtClean="0"/>
              <a:t> </a:t>
            </a:r>
            <a:r>
              <a:rPr lang="en-US" dirty="0" smtClean="0"/>
              <a:t>drove a 19-tonne truck through a crowd of about 30,000 people watching a fireworks show on the Promenade de </a:t>
            </a:r>
            <a:r>
              <a:rPr lang="en-US" dirty="0" err="1" smtClean="0"/>
              <a:t>Anglais</a:t>
            </a:r>
            <a:endParaRPr lang="en-US" dirty="0" smtClean="0"/>
          </a:p>
          <a:p>
            <a:r>
              <a:rPr lang="en-US" dirty="0" smtClean="0"/>
              <a:t>The heaviest life toll takes place along a 1.9km stretch from 11 to 147 Promenade des </a:t>
            </a:r>
            <a:r>
              <a:rPr lang="en-US" dirty="0" err="1" smtClean="0"/>
              <a:t>Anglais</a:t>
            </a:r>
            <a:endParaRPr lang="en-US" dirty="0" smtClean="0"/>
          </a:p>
          <a:p>
            <a:r>
              <a:rPr lang="en-US" dirty="0" smtClean="0"/>
              <a:t>Around 23:00, the driver is shot dead; 84 people are killed, 303 injured</a:t>
            </a:r>
          </a:p>
          <a:p>
            <a:pPr lvl="1"/>
            <a:r>
              <a:rPr lang="en-US" dirty="0" smtClean="0"/>
              <a:t>Suspect identified</a:t>
            </a:r>
            <a:endParaRPr lang="en-US" dirty="0"/>
          </a:p>
        </p:txBody>
      </p:sp>
    </p:spTree>
    <p:extLst>
      <p:ext uri="{BB962C8B-B14F-4D97-AF65-F5344CB8AC3E}">
        <p14:creationId xmlns:p14="http://schemas.microsoft.com/office/powerpoint/2010/main" val="124821391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6464852-7383-BD40-BF67-D34666E20240}" type="datetime1">
              <a:rPr lang="en-US" smtClean="0"/>
              <a:pPr/>
              <a:t>10/17/16</a:t>
            </a:fld>
            <a:endParaRPr lang="en-US"/>
          </a:p>
        </p:txBody>
      </p:sp>
      <p:sp>
        <p:nvSpPr>
          <p:cNvPr id="5" name="Title 4"/>
          <p:cNvSpPr>
            <a:spLocks noGrp="1"/>
          </p:cNvSpPr>
          <p:nvPr>
            <p:ph type="title"/>
          </p:nvPr>
        </p:nvSpPr>
        <p:spPr>
          <a:xfrm>
            <a:off x="457200" y="152400"/>
            <a:ext cx="6629400" cy="1219200"/>
          </a:xfrm>
        </p:spPr>
        <p:txBody>
          <a:bodyPr>
            <a:noAutofit/>
          </a:bodyPr>
          <a:lstStyle/>
          <a:p>
            <a:r>
              <a:rPr lang="en-US" sz="4000" dirty="0" smtClean="0"/>
              <a:t>Attack Summary</a:t>
            </a:r>
            <a:endParaRPr lang="en-US" sz="4000" dirty="0"/>
          </a:p>
        </p:txBody>
      </p:sp>
      <p:sp>
        <p:nvSpPr>
          <p:cNvPr id="6" name="Content Placeholder 5"/>
          <p:cNvSpPr>
            <a:spLocks noGrp="1"/>
          </p:cNvSpPr>
          <p:nvPr>
            <p:ph idx="1"/>
          </p:nvPr>
        </p:nvSpPr>
        <p:spPr>
          <a:xfrm>
            <a:off x="457200" y="1752600"/>
            <a:ext cx="8229600" cy="4297363"/>
          </a:xfrm>
        </p:spPr>
        <p:txBody>
          <a:bodyPr>
            <a:normAutofit fontScale="85000" lnSpcReduction="20000"/>
          </a:bodyPr>
          <a:lstStyle/>
          <a:p>
            <a:r>
              <a:rPr lang="en-US" dirty="0" smtClean="0"/>
              <a:t>July 15 (04:00) President </a:t>
            </a:r>
            <a:r>
              <a:rPr lang="en-US" dirty="0" err="1" smtClean="0"/>
              <a:t>Hollande</a:t>
            </a:r>
            <a:r>
              <a:rPr lang="en-US" dirty="0" smtClean="0"/>
              <a:t> gives a televised address</a:t>
            </a:r>
          </a:p>
          <a:p>
            <a:pPr lvl="1"/>
            <a:r>
              <a:rPr lang="en-US" dirty="0" smtClean="0"/>
              <a:t>Makes remark on the “terrorist nature of the attack”</a:t>
            </a:r>
          </a:p>
          <a:p>
            <a:pPr lvl="1"/>
            <a:r>
              <a:rPr lang="en-US" dirty="0" smtClean="0"/>
              <a:t>State of emergency is extended by 3 months</a:t>
            </a:r>
          </a:p>
          <a:p>
            <a:r>
              <a:rPr lang="en-US" dirty="0" smtClean="0"/>
              <a:t>July 16: The Islamic State claims responsibility for the attack via the </a:t>
            </a:r>
            <a:r>
              <a:rPr lang="en-US" dirty="0" err="1" smtClean="0"/>
              <a:t>Amaq</a:t>
            </a:r>
            <a:r>
              <a:rPr lang="en-US" dirty="0" smtClean="0"/>
              <a:t> news agency</a:t>
            </a:r>
          </a:p>
          <a:p>
            <a:pPr lvl="1"/>
            <a:r>
              <a:rPr lang="en-US" dirty="0" smtClean="0"/>
              <a:t>3 people associated with </a:t>
            </a:r>
            <a:r>
              <a:rPr lang="en-US" dirty="0" err="1" smtClean="0"/>
              <a:t>Bouhlel</a:t>
            </a:r>
            <a:r>
              <a:rPr lang="en-US" dirty="0" smtClean="0"/>
              <a:t> arrested</a:t>
            </a:r>
          </a:p>
          <a:p>
            <a:pPr lvl="1"/>
            <a:r>
              <a:rPr lang="en-US" dirty="0" smtClean="0"/>
              <a:t>3 days of national mourning</a:t>
            </a:r>
          </a:p>
          <a:p>
            <a:r>
              <a:rPr lang="en-US" dirty="0" smtClean="0"/>
              <a:t>July 17: more arrests</a:t>
            </a:r>
          </a:p>
          <a:p>
            <a:pPr lvl="1"/>
            <a:r>
              <a:rPr lang="en-US" dirty="0" err="1" smtClean="0"/>
              <a:t>Bouhlel’s</a:t>
            </a:r>
            <a:r>
              <a:rPr lang="en-US" dirty="0" smtClean="0"/>
              <a:t> wife is released</a:t>
            </a:r>
          </a:p>
          <a:p>
            <a:r>
              <a:rPr lang="en-US" dirty="0" smtClean="0"/>
              <a:t>July 18: moment of silence</a:t>
            </a:r>
          </a:p>
        </p:txBody>
      </p:sp>
    </p:spTree>
    <p:extLst>
      <p:ext uri="{BB962C8B-B14F-4D97-AF65-F5344CB8AC3E}">
        <p14:creationId xmlns:p14="http://schemas.microsoft.com/office/powerpoint/2010/main" val="337006658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6464852-7383-BD40-BF67-D34666E20240}" type="datetime1">
              <a:rPr lang="en-US" smtClean="0"/>
              <a:pPr/>
              <a:t>10/17/16</a:t>
            </a:fld>
            <a:endParaRPr lang="en-US"/>
          </a:p>
        </p:txBody>
      </p:sp>
      <p:sp>
        <p:nvSpPr>
          <p:cNvPr id="5" name="Title 4"/>
          <p:cNvSpPr>
            <a:spLocks noGrp="1"/>
          </p:cNvSpPr>
          <p:nvPr>
            <p:ph type="title"/>
          </p:nvPr>
        </p:nvSpPr>
        <p:spPr>
          <a:xfrm>
            <a:off x="457200" y="152400"/>
            <a:ext cx="6629400" cy="1219200"/>
          </a:xfrm>
        </p:spPr>
        <p:txBody>
          <a:bodyPr>
            <a:noAutofit/>
          </a:bodyPr>
          <a:lstStyle/>
          <a:p>
            <a:r>
              <a:rPr lang="en-US" sz="4000" dirty="0" smtClean="0"/>
              <a:t>Nice Attack Case Study</a:t>
            </a:r>
            <a:endParaRPr lang="en-US" sz="4000" dirty="0"/>
          </a:p>
        </p:txBody>
      </p:sp>
      <p:sp>
        <p:nvSpPr>
          <p:cNvPr id="6" name="Content Placeholder 5"/>
          <p:cNvSpPr>
            <a:spLocks noGrp="1"/>
          </p:cNvSpPr>
          <p:nvPr>
            <p:ph idx="1"/>
          </p:nvPr>
        </p:nvSpPr>
        <p:spPr>
          <a:xfrm>
            <a:off x="457200" y="1752600"/>
            <a:ext cx="8229600" cy="4297363"/>
          </a:xfrm>
        </p:spPr>
        <p:txBody>
          <a:bodyPr/>
          <a:lstStyle/>
          <a:p>
            <a:r>
              <a:rPr lang="en-US" dirty="0" smtClean="0"/>
              <a:t>An analysis of tweets surrounding the terrorist attack in Nice, France on July 14, 2016</a:t>
            </a:r>
          </a:p>
          <a:p>
            <a:r>
              <a:rPr lang="en-US" dirty="0" smtClean="0"/>
              <a:t>Over 6.8 million tweets</a:t>
            </a:r>
          </a:p>
          <a:p>
            <a:r>
              <a:rPr lang="en-US" dirty="0" smtClean="0"/>
              <a:t>1 week period (July 13 – 21)</a:t>
            </a:r>
          </a:p>
        </p:txBody>
      </p:sp>
    </p:spTree>
    <p:extLst>
      <p:ext uri="{BB962C8B-B14F-4D97-AF65-F5344CB8AC3E}">
        <p14:creationId xmlns:p14="http://schemas.microsoft.com/office/powerpoint/2010/main" val="315432478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6464852-7383-BD40-BF67-D34666E20240}" type="datetime1">
              <a:rPr lang="en-US" smtClean="0"/>
              <a:pPr/>
              <a:t>10/17/16</a:t>
            </a:fld>
            <a:endParaRPr lang="en-US"/>
          </a:p>
        </p:txBody>
      </p:sp>
      <p:sp>
        <p:nvSpPr>
          <p:cNvPr id="5" name="Title 4"/>
          <p:cNvSpPr>
            <a:spLocks noGrp="1"/>
          </p:cNvSpPr>
          <p:nvPr>
            <p:ph type="title"/>
          </p:nvPr>
        </p:nvSpPr>
        <p:spPr>
          <a:xfrm>
            <a:off x="457200" y="152400"/>
            <a:ext cx="6629400" cy="1219200"/>
          </a:xfrm>
        </p:spPr>
        <p:txBody>
          <a:bodyPr>
            <a:noAutofit/>
          </a:bodyPr>
          <a:lstStyle/>
          <a:p>
            <a:r>
              <a:rPr lang="en-US" sz="4000" dirty="0" smtClean="0"/>
              <a:t>Nice Attack Case Study</a:t>
            </a:r>
            <a:endParaRPr lang="en-US" sz="4000" dirty="0"/>
          </a:p>
        </p:txBody>
      </p:sp>
      <p:graphicFrame>
        <p:nvGraphicFramePr>
          <p:cNvPr id="7" name="Object 6"/>
          <p:cNvGraphicFramePr>
            <a:graphicFrameLocks noChangeAspect="1"/>
          </p:cNvGraphicFramePr>
          <p:nvPr>
            <p:extLst>
              <p:ext uri="{D42A27DB-BD31-4B8C-83A1-F6EECF244321}">
                <p14:modId xmlns:p14="http://schemas.microsoft.com/office/powerpoint/2010/main" val="2738698689"/>
              </p:ext>
            </p:extLst>
          </p:nvPr>
        </p:nvGraphicFramePr>
        <p:xfrm>
          <a:off x="1616397" y="2420888"/>
          <a:ext cx="5911207" cy="3709516"/>
        </p:xfrm>
        <a:graphic>
          <a:graphicData uri="http://schemas.openxmlformats.org/presentationml/2006/ole">
            <mc:AlternateContent xmlns:mc="http://schemas.openxmlformats.org/markup-compatibility/2006">
              <mc:Choice xmlns:v="urn:schemas-microsoft-com:vml" Requires="v">
                <p:oleObj spid="_x0000_s1080" name="Document" r:id="rId4" imgW="5626100" imgH="3530600" progId="Word.Document.12">
                  <p:embed/>
                </p:oleObj>
              </mc:Choice>
              <mc:Fallback>
                <p:oleObj name="Document" r:id="rId4" imgW="5626100" imgH="3530600" progId="Word.Document.12">
                  <p:embed/>
                  <p:pic>
                    <p:nvPicPr>
                      <p:cNvPr id="0" name=""/>
                      <p:cNvPicPr/>
                      <p:nvPr/>
                    </p:nvPicPr>
                    <p:blipFill>
                      <a:blip r:embed="rId5"/>
                      <a:stretch>
                        <a:fillRect/>
                      </a:stretch>
                    </p:blipFill>
                    <p:spPr>
                      <a:xfrm>
                        <a:off x="1616397" y="2420888"/>
                        <a:ext cx="5911207" cy="3709516"/>
                      </a:xfrm>
                      <a:prstGeom prst="rect">
                        <a:avLst/>
                      </a:prstGeom>
                    </p:spPr>
                  </p:pic>
                </p:oleObj>
              </mc:Fallback>
            </mc:AlternateContent>
          </a:graphicData>
        </a:graphic>
      </p:graphicFrame>
      <p:sp>
        <p:nvSpPr>
          <p:cNvPr id="8" name="TextBox 7"/>
          <p:cNvSpPr txBox="1"/>
          <p:nvPr/>
        </p:nvSpPr>
        <p:spPr>
          <a:xfrm>
            <a:off x="457200" y="1700808"/>
            <a:ext cx="8291264" cy="523220"/>
          </a:xfrm>
          <a:prstGeom prst="rect">
            <a:avLst/>
          </a:prstGeom>
          <a:noFill/>
        </p:spPr>
        <p:txBody>
          <a:bodyPr wrap="square" rtlCol="0">
            <a:spAutoFit/>
          </a:bodyPr>
          <a:lstStyle/>
          <a:p>
            <a:pPr marL="457200" indent="-457200">
              <a:buFont typeface="Arial"/>
              <a:buChar char="•"/>
            </a:pPr>
            <a:r>
              <a:rPr lang="en-US" sz="2800" dirty="0" smtClean="0"/>
              <a:t>Query Search Based on 17 most used </a:t>
            </a:r>
            <a:r>
              <a:rPr lang="en-US" sz="2800" dirty="0" err="1" smtClean="0"/>
              <a:t>hashtags</a:t>
            </a:r>
            <a:endParaRPr lang="en-US" sz="2800" dirty="0"/>
          </a:p>
        </p:txBody>
      </p:sp>
    </p:spTree>
    <p:extLst>
      <p:ext uri="{BB962C8B-B14F-4D97-AF65-F5344CB8AC3E}">
        <p14:creationId xmlns:p14="http://schemas.microsoft.com/office/powerpoint/2010/main" val="404207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6464852-7383-BD40-BF67-D34666E20240}" type="datetime1">
              <a:rPr lang="en-US" smtClean="0"/>
              <a:pPr/>
              <a:t>10/17/16</a:t>
            </a:fld>
            <a:endParaRPr lang="en-US"/>
          </a:p>
        </p:txBody>
      </p:sp>
      <p:sp>
        <p:nvSpPr>
          <p:cNvPr id="5" name="Title 4"/>
          <p:cNvSpPr>
            <a:spLocks noGrp="1"/>
          </p:cNvSpPr>
          <p:nvPr>
            <p:ph type="title"/>
          </p:nvPr>
        </p:nvSpPr>
        <p:spPr>
          <a:xfrm>
            <a:off x="457200" y="152400"/>
            <a:ext cx="6629400" cy="1219200"/>
          </a:xfrm>
        </p:spPr>
        <p:txBody>
          <a:bodyPr>
            <a:noAutofit/>
          </a:bodyPr>
          <a:lstStyle/>
          <a:p>
            <a:r>
              <a:rPr lang="en-US" sz="4000" dirty="0" smtClean="0"/>
              <a:t>Nice Attack Tweet Waves</a:t>
            </a:r>
            <a:endParaRPr lang="en-US" sz="4000" dirty="0"/>
          </a:p>
        </p:txBody>
      </p:sp>
      <p:sp>
        <p:nvSpPr>
          <p:cNvPr id="6" name="Content Placeholder 5"/>
          <p:cNvSpPr>
            <a:spLocks noGrp="1"/>
          </p:cNvSpPr>
          <p:nvPr>
            <p:ph idx="1"/>
          </p:nvPr>
        </p:nvSpPr>
        <p:spPr>
          <a:xfrm>
            <a:off x="457200" y="1752601"/>
            <a:ext cx="8229600" cy="596280"/>
          </a:xfrm>
        </p:spPr>
        <p:txBody>
          <a:bodyPr/>
          <a:lstStyle/>
          <a:p>
            <a:pPr marL="0" indent="0">
              <a:buNone/>
            </a:pPr>
            <a:r>
              <a:rPr lang="en-US" dirty="0" smtClean="0"/>
              <a:t>Eight waves identified.</a:t>
            </a:r>
            <a:endParaRPr lang="en-US" dirty="0"/>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971600" y="2636912"/>
            <a:ext cx="7272808" cy="34053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9" name="Straight Arrow Connector 8"/>
          <p:cNvCxnSpPr/>
          <p:nvPr/>
        </p:nvCxnSpPr>
        <p:spPr>
          <a:xfrm flipV="1">
            <a:off x="2123728" y="3212976"/>
            <a:ext cx="576064" cy="1440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3059832" y="4005064"/>
            <a:ext cx="72008" cy="7200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3779912" y="5085184"/>
            <a:ext cx="216024" cy="5760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4572000" y="5085184"/>
            <a:ext cx="288032" cy="5760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5508104" y="5085184"/>
            <a:ext cx="288032" cy="5760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6372200" y="5085184"/>
            <a:ext cx="216024" cy="6480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Circular Arrow 21"/>
          <p:cNvSpPr/>
          <p:nvPr/>
        </p:nvSpPr>
        <p:spPr>
          <a:xfrm>
            <a:off x="6804248" y="5229200"/>
            <a:ext cx="936104" cy="432048"/>
          </a:xfrm>
          <a:prstGeom prst="circular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789418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down)">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down)">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down)">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6464852-7383-BD40-BF67-D34666E20240}" type="datetime1">
              <a:rPr lang="en-US" smtClean="0"/>
              <a:pPr/>
              <a:t>10/17/16</a:t>
            </a:fld>
            <a:endParaRPr lang="en-US"/>
          </a:p>
        </p:txBody>
      </p:sp>
      <p:sp>
        <p:nvSpPr>
          <p:cNvPr id="5" name="Title 4"/>
          <p:cNvSpPr>
            <a:spLocks noGrp="1"/>
          </p:cNvSpPr>
          <p:nvPr>
            <p:ph type="title"/>
          </p:nvPr>
        </p:nvSpPr>
        <p:spPr>
          <a:xfrm>
            <a:off x="457200" y="152400"/>
            <a:ext cx="6629400" cy="1219200"/>
          </a:xfrm>
        </p:spPr>
        <p:txBody>
          <a:bodyPr>
            <a:noAutofit/>
          </a:bodyPr>
          <a:lstStyle/>
          <a:p>
            <a:r>
              <a:rPr lang="en-US" sz="4000" dirty="0"/>
              <a:t>July 14 (22:40 – 23:00)</a:t>
            </a:r>
          </a:p>
        </p:txBody>
      </p:sp>
      <p:sp>
        <p:nvSpPr>
          <p:cNvPr id="6" name="Content Placeholder 5"/>
          <p:cNvSpPr>
            <a:spLocks noGrp="1"/>
          </p:cNvSpPr>
          <p:nvPr>
            <p:ph idx="1"/>
          </p:nvPr>
        </p:nvSpPr>
        <p:spPr>
          <a:xfrm>
            <a:off x="457200" y="1752600"/>
            <a:ext cx="8229600" cy="4297363"/>
          </a:xfrm>
        </p:spPr>
        <p:txBody>
          <a:bodyPr/>
          <a:lstStyle/>
          <a:p>
            <a:r>
              <a:rPr lang="en-US" dirty="0" smtClean="0"/>
              <a:t>Majority of tweets (81.42%) of tweets collected (n = 3,041) were associated with Bastille Day celebrations &amp; other non-related events</a:t>
            </a:r>
          </a:p>
          <a:p>
            <a:r>
              <a:rPr lang="en-US" dirty="0" smtClean="0"/>
              <a:t>Witness accounts (14.6%)</a:t>
            </a:r>
          </a:p>
          <a:p>
            <a:r>
              <a:rPr lang="en-US" dirty="0" smtClean="0"/>
              <a:t>Sharing general information (2.53%)</a:t>
            </a:r>
          </a:p>
          <a:p>
            <a:r>
              <a:rPr lang="en-US" dirty="0" smtClean="0"/>
              <a:t>Seeking information (1.45%)</a:t>
            </a:r>
            <a:endParaRPr lang="en-US" dirty="0"/>
          </a:p>
        </p:txBody>
      </p:sp>
    </p:spTree>
    <p:extLst>
      <p:ext uri="{BB962C8B-B14F-4D97-AF65-F5344CB8AC3E}">
        <p14:creationId xmlns:p14="http://schemas.microsoft.com/office/powerpoint/2010/main" val="5298176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9028</TotalTime>
  <Words>2404</Words>
  <Application>Microsoft Macintosh PowerPoint</Application>
  <PresentationFormat>On-screen Show (4:3)</PresentationFormat>
  <Paragraphs>298</Paragraphs>
  <Slides>35</Slides>
  <Notes>18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Office Theme</vt:lpstr>
      <vt:lpstr>Document</vt:lpstr>
      <vt:lpstr>An Analysis of Societal Reactions to the Nice Attack</vt:lpstr>
      <vt:lpstr>Nice Attack in Context of Hashtag Campaigns</vt:lpstr>
      <vt:lpstr>Public Communication Campaigns</vt:lpstr>
      <vt:lpstr>Attack Summary</vt:lpstr>
      <vt:lpstr>Attack Summary</vt:lpstr>
      <vt:lpstr>Nice Attack Case Study</vt:lpstr>
      <vt:lpstr>Nice Attack Case Study</vt:lpstr>
      <vt:lpstr>Nice Attack Tweet Waves</vt:lpstr>
      <vt:lpstr>July 14 (22:40 – 23:00)</vt:lpstr>
      <vt:lpstr>July 14 (22:40 – 23:00)</vt:lpstr>
      <vt:lpstr>Nice, France</vt:lpstr>
      <vt:lpstr>July 14 (22:40 – 23:00)</vt:lpstr>
      <vt:lpstr>July 14 (22:40 – 23:00)</vt:lpstr>
      <vt:lpstr>July 14 (22:40 – 23:00)</vt:lpstr>
      <vt:lpstr>July 14 (22:40 – 23:00)</vt:lpstr>
      <vt:lpstr>July 14 (23:00 – 23:20)</vt:lpstr>
      <vt:lpstr>July 14 (23:00 – 23:20)</vt:lpstr>
      <vt:lpstr>July 14 (23:00 – 23:20)</vt:lpstr>
      <vt:lpstr>July 14 (23:00 – 23:20)</vt:lpstr>
      <vt:lpstr>July 15 – Suspect Identified</vt:lpstr>
      <vt:lpstr>July 16 - Saturday</vt:lpstr>
      <vt:lpstr>July 16</vt:lpstr>
      <vt:lpstr>Resources</vt:lpstr>
      <vt:lpstr>Solidarity</vt:lpstr>
      <vt:lpstr>Negative Sentiment</vt:lpstr>
      <vt:lpstr>Highlights</vt:lpstr>
      <vt:lpstr>Tweet Waves</vt:lpstr>
      <vt:lpstr>Questions?</vt:lpstr>
      <vt:lpstr>Public Communication Campaigns</vt:lpstr>
      <vt:lpstr>Public Communication Campaigns</vt:lpstr>
      <vt:lpstr>Crisis &amp; Disaster Communication</vt:lpstr>
      <vt:lpstr>Crisis &amp; Disaster Communication</vt:lpstr>
      <vt:lpstr>Crisis &amp; Disaster Communication</vt:lpstr>
      <vt:lpstr>Crisis &amp; Disaster Communication</vt:lpstr>
      <vt:lpstr>Crisis &amp; Disaster Communication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Micky</dc:creator>
  <cp:lastModifiedBy>Suzzette Abbasciano</cp:lastModifiedBy>
  <cp:revision>111</cp:revision>
  <dcterms:created xsi:type="dcterms:W3CDTF">2014-02-15T08:17:39Z</dcterms:created>
  <dcterms:modified xsi:type="dcterms:W3CDTF">2016-10-18T08:11:18Z</dcterms:modified>
</cp:coreProperties>
</file>