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0" r:id="rId3"/>
    <p:sldId id="288" r:id="rId4"/>
    <p:sldId id="271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65"/>
  </p:normalViewPr>
  <p:slideViewPr>
    <p:cSldViewPr snapToObjects="1">
      <p:cViewPr>
        <p:scale>
          <a:sx n="95" d="100"/>
          <a:sy n="95" d="100"/>
        </p:scale>
        <p:origin x="920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6C5BA-747A-6C4E-A36C-D7EB22B9BE18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5892-A0D2-5147-8C6A-5F8F70BE6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3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A1255-BEB2-BB46-9605-A720F33CEB4F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A1F2F-5636-AE41-B6B4-514235CE9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lide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196" y="0"/>
            <a:ext cx="9175011" cy="68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36DD-A855-4D4B-A5BA-60AD999D5856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A278-5EE6-3141-8207-2028179DA522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C4EA-9BDD-1845-BF4E-F909863A718C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5E7F-9B0C-F646-8B40-0AC6FA960470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3F2-0D19-954C-AE56-6DE61889BE25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EE1-7BF9-B64E-9997-DE02BBDAE989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Slide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75011" cy="68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6670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8A67-E3E8-4D4E-A359-B3C44410526C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9D53-2A70-6346-AAEE-E8FD926FF41C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Slide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Slid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" y="0"/>
            <a:ext cx="9142710" cy="685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4572000" cy="2057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4572000" cy="609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-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43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vid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80000" cy="508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9295" cy="508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2800" b="0" cap="all">
                <a:solidFill>
                  <a:srgbClr val="000000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715000"/>
            <a:ext cx="7772400" cy="87471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461" y="4632713"/>
            <a:ext cx="118548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24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54864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82200" y="-609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B7620F7A-CFE2-0249-B3E1-DEEC141F31D7}" type="datetime1">
              <a:rPr lang="en-US" smtClean="0"/>
              <a:pPr/>
              <a:t>2/23/17</a:t>
            </a:fld>
            <a:endParaRPr lang="en-US" dirty="0"/>
          </a:p>
        </p:txBody>
      </p:sp>
      <p:pic>
        <p:nvPicPr>
          <p:cNvPr id="10" name="Picture 9" descr="footer.pn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6228416"/>
            <a:ext cx="9144000" cy="640080"/>
          </a:xfrm>
          <a:prstGeom prst="rect">
            <a:avLst/>
          </a:prstGeom>
        </p:spPr>
      </p:pic>
      <p:pic>
        <p:nvPicPr>
          <p:cNvPr id="11" name="Picture 10" descr="vox_logo.pn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521542" y="404720"/>
            <a:ext cx="1165258" cy="847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oe24.at/oesterreich/Erstes-Foto-von-FPOe-Chef-Strache-mit-Neo-Nazi-Gruss/76669" TargetMode="External"/><Relationship Id="rId3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3345160"/>
            <a:ext cx="4890120" cy="1524000"/>
          </a:xfrm>
        </p:spPr>
        <p:txBody>
          <a:bodyPr>
            <a:noAutofit/>
          </a:bodyPr>
          <a:lstStyle/>
          <a:p>
            <a:r>
              <a:rPr lang="en-US" sz="5400" b="1" smtClean="0"/>
              <a:t>The (Extreme) </a:t>
            </a:r>
            <a:r>
              <a:rPr lang="en-US" sz="5400" b="1" dirty="0" smtClean="0"/>
              <a:t>Right Online</a:t>
            </a:r>
            <a:endParaRPr lang="en-US" sz="5400" b="1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Reem Ahmed &amp; Daniela Pisoiu</a:t>
            </a:r>
          </a:p>
          <a:p>
            <a:r>
              <a:rPr lang="de-DE" dirty="0" smtClean="0"/>
              <a:t>ISA, Baltimore</a:t>
            </a:r>
          </a:p>
          <a:p>
            <a:r>
              <a:rPr lang="de-DE" dirty="0" smtClean="0"/>
              <a:t>23 </a:t>
            </a:r>
            <a:r>
              <a:rPr lang="en-GB" dirty="0" smtClean="0"/>
              <a:t>February</a:t>
            </a:r>
            <a:r>
              <a:rPr lang="de-DE" dirty="0" smtClean="0"/>
              <a:t> 2017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394720" cy="4525963"/>
          </a:xfrm>
        </p:spPr>
        <p:txBody>
          <a:bodyPr/>
          <a:lstStyle/>
          <a:p>
            <a:r>
              <a:rPr lang="en-US" dirty="0" smtClean="0"/>
              <a:t>Already difficult to differentiate during data collection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WhiteGenocide</a:t>
            </a:r>
            <a:r>
              <a:rPr lang="en-US" dirty="0" smtClean="0"/>
              <a:t> the most frequently used hashtag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34861"/>
              </p:ext>
            </p:extLst>
          </p:nvPr>
        </p:nvGraphicFramePr>
        <p:xfrm>
          <a:off x="3851920" y="1524005"/>
          <a:ext cx="4968552" cy="435327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28392"/>
                <a:gridCol w="1440160"/>
              </a:tblGrid>
              <a:tr h="4571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Hashtag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Count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#WhiteGenocide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899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#afd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527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#Dresden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503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#DebateNight  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434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#Trump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328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#ALVDE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282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#islam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261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#DossierTabou 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257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9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Merkel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212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3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MAGA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188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8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Hashtag co-occurrence #</a:t>
            </a:r>
            <a:r>
              <a:rPr lang="en-US" dirty="0" err="1" smtClean="0"/>
              <a:t>WhiteGenocide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7" name="Grafik 0" descr="whitegenocid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167" y="1715293"/>
            <a:ext cx="5955665" cy="4143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988840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Populist:</a:t>
            </a:r>
          </a:p>
          <a:p>
            <a:r>
              <a:rPr lang="en-US" dirty="0" smtClean="0"/>
              <a:t>#Brexit</a:t>
            </a:r>
          </a:p>
          <a:p>
            <a:r>
              <a:rPr lang="en-US" dirty="0" smtClean="0"/>
              <a:t>#UKIP</a:t>
            </a:r>
          </a:p>
          <a:p>
            <a:r>
              <a:rPr lang="en-US" dirty="0" smtClean="0"/>
              <a:t>#TRUMP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afdBerlin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Extremist: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WhiteLivesMatter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DukeForSenate</a:t>
            </a:r>
            <a:endParaRPr lang="en-US" dirty="0" smtClean="0"/>
          </a:p>
          <a:p>
            <a:r>
              <a:rPr lang="en-US" dirty="0" smtClean="0"/>
              <a:t>#Hitler</a:t>
            </a:r>
          </a:p>
          <a:p>
            <a:r>
              <a:rPr lang="en-US" dirty="0" smtClean="0"/>
              <a:t>#Nazi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RaceMixingAmerican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1772816"/>
            <a:ext cx="2088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Left-wing and liberal mainstream: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BlackLivesMatter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LabourParty</a:t>
            </a:r>
            <a:endParaRPr lang="en-US" dirty="0" smtClean="0"/>
          </a:p>
          <a:p>
            <a:r>
              <a:rPr lang="en-US" dirty="0"/>
              <a:t>#</a:t>
            </a:r>
            <a:r>
              <a:rPr lang="en-US" dirty="0" err="1" smtClean="0"/>
              <a:t>StopGunViolence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refugeeswelcome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Possibly due to ‘inter-ideological mingling’ (Graham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Hashtag co-occurrence #Trump and #</a:t>
            </a:r>
            <a:r>
              <a:rPr lang="en-US" dirty="0" err="1" smtClean="0"/>
              <a:t>afd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5" name="Grafik 2" descr="afd_trump-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9150" y="1524000"/>
            <a:ext cx="6505699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98884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Trump: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WhiteGenocide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Holohoax</a:t>
            </a:r>
            <a:endParaRPr lang="en-US" dirty="0" smtClean="0"/>
          </a:p>
          <a:p>
            <a:r>
              <a:rPr lang="en-US" dirty="0" smtClean="0"/>
              <a:t>#Pepe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6295" y="198664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AfD</a:t>
            </a:r>
            <a:r>
              <a:rPr lang="en-US" dirty="0" smtClean="0"/>
              <a:t>:</a:t>
            </a:r>
          </a:p>
          <a:p>
            <a:r>
              <a:rPr lang="en-US" dirty="0" smtClean="0"/>
              <a:t>#NPD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Pegida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Burkaverbot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stoprefugees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kölnhbf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Hashtag co-occurrence #</a:t>
            </a:r>
            <a:r>
              <a:rPr lang="en-US" dirty="0" err="1" smtClean="0"/>
              <a:t>AltRight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  <p:pic>
        <p:nvPicPr>
          <p:cNvPr id="5" name="Grafik 5" descr="altright_hash_cooccurenc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9150" y="1524000"/>
            <a:ext cx="6505699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76872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Alt-right very active on social media, especially during Trump campaign</a:t>
            </a:r>
          </a:p>
          <a:p>
            <a:endParaRPr lang="en-US" dirty="0"/>
          </a:p>
          <a:p>
            <a:r>
              <a:rPr lang="en-US" dirty="0" smtClean="0"/>
              <a:t>SPLC argues that the hashtag has been used widely on Twitter to inject their ideas into the mainstream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93377" y="206084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WhiteGenocide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BuildTheWall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HitlerWasRight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tcot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ccot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YouTube and Facebook</a:t>
            </a:r>
          </a:p>
          <a:p>
            <a:r>
              <a:rPr lang="en-US" dirty="0" err="1" smtClean="0"/>
              <a:t>breitbart.com</a:t>
            </a:r>
            <a:endParaRPr lang="en-US" dirty="0" smtClean="0"/>
          </a:p>
          <a:p>
            <a:r>
              <a:rPr lang="en-US" dirty="0" err="1" smtClean="0"/>
              <a:t>express.co.uk</a:t>
            </a:r>
            <a:endParaRPr lang="en-US" dirty="0" smtClean="0"/>
          </a:p>
          <a:p>
            <a:r>
              <a:rPr lang="en-US" dirty="0" err="1" smtClean="0"/>
              <a:t>dailymail.co.uk</a:t>
            </a:r>
            <a:endParaRPr lang="en-US" dirty="0" smtClean="0"/>
          </a:p>
          <a:p>
            <a:r>
              <a:rPr lang="en-US" dirty="0" err="1" smtClean="0"/>
              <a:t>rt.com</a:t>
            </a:r>
            <a:endParaRPr lang="en-US" dirty="0" smtClean="0"/>
          </a:p>
          <a:p>
            <a:r>
              <a:rPr lang="en-US" dirty="0" smtClean="0"/>
              <a:t>Twitter used mostly to disseminate content related to Muslims, immigrants and the US elections, rather than advocate violence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Populist parties and figures form bridges between anti-immigration rhetoric and </a:t>
            </a:r>
            <a:r>
              <a:rPr lang="en-US" dirty="0" smtClean="0"/>
              <a:t>white supremacist </a:t>
            </a:r>
            <a:r>
              <a:rPr lang="en-US" dirty="0" smtClean="0"/>
              <a:t>and neo-Nazi discourse</a:t>
            </a:r>
          </a:p>
          <a:p>
            <a:r>
              <a:rPr lang="en-US" dirty="0" smtClean="0"/>
              <a:t>Why do these overlaps exist?</a:t>
            </a:r>
          </a:p>
          <a:p>
            <a:r>
              <a:rPr lang="en-US" dirty="0" smtClean="0"/>
              <a:t>Are they largely the result of trolling, or is there real cause for concern regarding right-wing populist groups?</a:t>
            </a:r>
          </a:p>
          <a:p>
            <a:r>
              <a:rPr lang="en-US" dirty="0" smtClean="0"/>
              <a:t>Are right-wing populist parties a front for the more extreme, or are extreme members only a minority?</a:t>
            </a:r>
          </a:p>
          <a:p>
            <a:r>
              <a:rPr lang="en-US" dirty="0" smtClean="0"/>
              <a:t>Is this part of a broader strategy from the extreme right, or is there a general move within society towards the right?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More platforms </a:t>
            </a:r>
            <a:r>
              <a:rPr lang="mr-IN" dirty="0" smtClean="0"/>
              <a:t>–</a:t>
            </a:r>
            <a:r>
              <a:rPr lang="en-US" dirty="0" smtClean="0"/>
              <a:t> Twitter mostly used for dissemination. </a:t>
            </a:r>
            <a:r>
              <a:rPr lang="en-US" dirty="0"/>
              <a:t>W</a:t>
            </a:r>
            <a:r>
              <a:rPr lang="en-US" dirty="0" smtClean="0"/>
              <a:t>ould other platforms reveal different results?</a:t>
            </a:r>
          </a:p>
          <a:p>
            <a:r>
              <a:rPr lang="en-US" dirty="0" smtClean="0"/>
              <a:t>Frame analysis </a:t>
            </a:r>
            <a:r>
              <a:rPr lang="mr-IN" dirty="0" smtClean="0"/>
              <a:t>–</a:t>
            </a:r>
            <a:r>
              <a:rPr lang="en-US" dirty="0" smtClean="0"/>
              <a:t> the role of discourse in mobilization</a:t>
            </a:r>
          </a:p>
          <a:p>
            <a:r>
              <a:rPr lang="en-US" dirty="0" smtClean="0"/>
              <a:t>Problems </a:t>
            </a:r>
            <a:r>
              <a:rPr lang="en-US" dirty="0"/>
              <a:t>only become relevant as motivations for </a:t>
            </a:r>
            <a:r>
              <a:rPr lang="en-US" dirty="0" smtClean="0"/>
              <a:t>mobilization </a:t>
            </a:r>
            <a:r>
              <a:rPr lang="en-US" dirty="0"/>
              <a:t>when </a:t>
            </a:r>
            <a:r>
              <a:rPr lang="en-US" dirty="0" smtClean="0"/>
              <a:t>they are formulated </a:t>
            </a:r>
            <a:r>
              <a:rPr lang="en-US" dirty="0"/>
              <a:t>as such, and in such a way as to </a:t>
            </a:r>
            <a:r>
              <a:rPr lang="en-US" i="1" dirty="0"/>
              <a:t>resonate</a:t>
            </a:r>
            <a:r>
              <a:rPr lang="en-US" dirty="0"/>
              <a:t> with the </a:t>
            </a:r>
            <a:r>
              <a:rPr lang="en-US" dirty="0" smtClean="0"/>
              <a:t>audience</a:t>
            </a:r>
          </a:p>
          <a:p>
            <a:r>
              <a:rPr lang="en-US" dirty="0" smtClean="0"/>
              <a:t>Thus, which themes resonate with these groups in particular and how are these messages constructed?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Thank You</a:t>
            </a:r>
            <a:endParaRPr lang="en-US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9715-6B54-0241-A5B5-5C15AE5A6AAA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into research and methods</a:t>
            </a:r>
          </a:p>
          <a:p>
            <a:r>
              <a:rPr lang="en-US" dirty="0" smtClean="0"/>
              <a:t>Navigating the right-wing scene</a:t>
            </a:r>
          </a:p>
          <a:p>
            <a:r>
              <a:rPr lang="en-US" dirty="0" smtClean="0"/>
              <a:t>Data and method</a:t>
            </a:r>
          </a:p>
          <a:p>
            <a:r>
              <a:rPr lang="en-US" dirty="0" smtClean="0"/>
              <a:t>Initial observations</a:t>
            </a:r>
          </a:p>
          <a:p>
            <a:r>
              <a:rPr lang="en-US" dirty="0" smtClean="0"/>
              <a:t>Further questions and future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7584" y="5877272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www.oe24.at/oesterreich/Erstes-Foto-von-FPOe-Chef-Strache-mit-Neo-Nazi-Gruss/76669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26" r="25326"/>
          <a:stretch/>
        </p:blipFill>
        <p:spPr>
          <a:xfrm>
            <a:off x="457200" y="1772816"/>
            <a:ext cx="7249368" cy="3937000"/>
          </a:xfrm>
        </p:spPr>
      </p:pic>
    </p:spTree>
    <p:extLst>
      <p:ext uri="{BB962C8B-B14F-4D97-AF65-F5344CB8AC3E}">
        <p14:creationId xmlns:p14="http://schemas.microsoft.com/office/powerpoint/2010/main" val="87460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online political extremism: previous studies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Attempts to empirically clarify the effects of the Internet on radicalization and violent extremism (e.g. Gill et al. 2015; von Behr et al. 2013; Koehler 2014)</a:t>
            </a:r>
          </a:p>
          <a:p>
            <a:r>
              <a:rPr lang="en-US" dirty="0" smtClean="0"/>
              <a:t>Collaborations between social scientists and computer scientists </a:t>
            </a:r>
            <a:r>
              <a:rPr lang="mr-IN" dirty="0"/>
              <a:t>–</a:t>
            </a:r>
            <a:r>
              <a:rPr lang="en-US" dirty="0" smtClean="0"/>
              <a:t> machine learning, data mining</a:t>
            </a:r>
          </a:p>
          <a:p>
            <a:r>
              <a:rPr lang="en-US" dirty="0"/>
              <a:t>Social Network Analysis (SNA) </a:t>
            </a:r>
            <a:r>
              <a:rPr lang="mr-IN" dirty="0"/>
              <a:t>–</a:t>
            </a:r>
            <a:r>
              <a:rPr lang="en-US" dirty="0"/>
              <a:t> network centrality, </a:t>
            </a:r>
            <a:r>
              <a:rPr lang="en-US" dirty="0" smtClean="0"/>
              <a:t>topic, </a:t>
            </a:r>
            <a:r>
              <a:rPr lang="en-US" dirty="0"/>
              <a:t>and location mapping (e.g. Carter et al. 2014; </a:t>
            </a:r>
            <a:r>
              <a:rPr lang="en-US" dirty="0" err="1"/>
              <a:t>Caiani</a:t>
            </a:r>
            <a:r>
              <a:rPr lang="en-US" dirty="0"/>
              <a:t> and </a:t>
            </a:r>
            <a:r>
              <a:rPr lang="en-US" dirty="0" err="1"/>
              <a:t>Wagemann</a:t>
            </a:r>
            <a:r>
              <a:rPr lang="en-US" dirty="0"/>
              <a:t> 2009)</a:t>
            </a:r>
          </a:p>
          <a:p>
            <a:r>
              <a:rPr lang="en-US" dirty="0"/>
              <a:t>Content analysis</a:t>
            </a:r>
          </a:p>
          <a:p>
            <a:r>
              <a:rPr lang="en-US" dirty="0" smtClean="0"/>
              <a:t>Platforms </a:t>
            </a:r>
            <a:r>
              <a:rPr lang="mr-IN" dirty="0"/>
              <a:t>–</a:t>
            </a:r>
            <a:r>
              <a:rPr lang="en-US" dirty="0"/>
              <a:t> Twitter, Facebook, YouTube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right-wing scene: distinctions and overlaps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Populists have made a certain amount of ’progress’ towards gaining political power</a:t>
            </a:r>
          </a:p>
          <a:p>
            <a:r>
              <a:rPr lang="en-US" dirty="0" smtClean="0"/>
              <a:t>Refugee crisis and terrorist attacks in Europe and the US </a:t>
            </a:r>
          </a:p>
          <a:p>
            <a:r>
              <a:rPr lang="en-US" dirty="0" smtClean="0"/>
              <a:t>Right-wing extremism also on the rise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Neo-Nazis </a:t>
            </a:r>
            <a:r>
              <a:rPr lang="mr-IN" sz="3200" dirty="0"/>
              <a:t>–</a:t>
            </a:r>
            <a:r>
              <a:rPr lang="en-US" sz="3200" dirty="0"/>
              <a:t> white supremacists </a:t>
            </a:r>
            <a:r>
              <a:rPr lang="mr-IN" sz="3200" dirty="0"/>
              <a:t>–</a:t>
            </a:r>
            <a:r>
              <a:rPr lang="de-DE" sz="3200" dirty="0"/>
              <a:t> alt-</a:t>
            </a:r>
            <a:r>
              <a:rPr lang="de-DE" sz="3200" dirty="0" err="1"/>
              <a:t>right</a:t>
            </a:r>
            <a:r>
              <a:rPr lang="de-DE" sz="3200" dirty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anti-immigration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</a:pPr>
            <a:r>
              <a:rPr lang="en-US" dirty="0" smtClean="0"/>
              <a:t>The lines are blurred especially with regard to discourse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Populists have tried to (officially) distance themselves from outwardly neo-Nazi rhetoric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Dividing lines are drawn on culture rather than race</a:t>
            </a:r>
          </a:p>
          <a:p>
            <a:r>
              <a:rPr lang="en-US" dirty="0"/>
              <a:t>Extremist parties relatively </a:t>
            </a:r>
            <a:r>
              <a:rPr lang="en-US" dirty="0" smtClean="0"/>
              <a:t>defunct cf. BNP </a:t>
            </a:r>
            <a:r>
              <a:rPr lang="mr-IN" dirty="0"/>
              <a:t>–</a:t>
            </a:r>
            <a:r>
              <a:rPr lang="en-US" dirty="0"/>
              <a:t> UKIP, NPD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AfD</a:t>
            </a:r>
            <a:r>
              <a:rPr lang="en-US" dirty="0"/>
              <a:t> </a:t>
            </a: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connection?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right-wing extremism feed off right-wing populism?</a:t>
            </a:r>
          </a:p>
          <a:p>
            <a:r>
              <a:rPr lang="en-US" dirty="0" smtClean="0"/>
              <a:t>Does one lead to the other?</a:t>
            </a:r>
          </a:p>
          <a:p>
            <a:r>
              <a:rPr lang="en-US" dirty="0" smtClean="0"/>
              <a:t>Are the two evolving parallel to each other?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&amp;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Exploratory study </a:t>
            </a:r>
            <a:r>
              <a:rPr lang="mr-IN" sz="2800" dirty="0" smtClean="0"/>
              <a:t>–</a:t>
            </a:r>
            <a:r>
              <a:rPr lang="en-US" sz="2800" dirty="0" smtClean="0"/>
              <a:t> data collected by VOX-Pol researchers </a:t>
            </a:r>
          </a:p>
          <a:p>
            <a:r>
              <a:rPr lang="en-US" sz="2800" dirty="0"/>
              <a:t>175 EU-based extreme right </a:t>
            </a:r>
            <a:r>
              <a:rPr lang="en-US" sz="2800" dirty="0" smtClean="0"/>
              <a:t>Twitter accounts </a:t>
            </a:r>
          </a:p>
          <a:p>
            <a:r>
              <a:rPr lang="en-US" sz="2800" dirty="0" smtClean="0"/>
              <a:t>37,378 tweets collected between 26-30 September 2016</a:t>
            </a:r>
          </a:p>
          <a:p>
            <a:r>
              <a:rPr lang="en-US" sz="2800" dirty="0" smtClean="0"/>
              <a:t>Seed accounts identified</a:t>
            </a:r>
          </a:p>
          <a:p>
            <a:r>
              <a:rPr lang="en-US" sz="2800" dirty="0" smtClean="0"/>
              <a:t>Follower relationships extracted </a:t>
            </a:r>
            <a:r>
              <a:rPr lang="mr-IN" sz="2800" dirty="0" smtClean="0"/>
              <a:t>–</a:t>
            </a:r>
            <a:r>
              <a:rPr lang="en-US" sz="2800" dirty="0" smtClean="0"/>
              <a:t> accounts with 100,000+ followers excluded</a:t>
            </a:r>
          </a:p>
          <a:p>
            <a:r>
              <a:rPr lang="en-US" sz="2800" dirty="0" smtClean="0"/>
              <a:t>SNA </a:t>
            </a:r>
            <a:r>
              <a:rPr lang="mr-IN" sz="2800" dirty="0" smtClean="0"/>
              <a:t>–</a:t>
            </a:r>
            <a:r>
              <a:rPr lang="en-US" sz="2800" dirty="0" smtClean="0"/>
              <a:t> determine central accounts</a:t>
            </a:r>
          </a:p>
          <a:p>
            <a:r>
              <a:rPr lang="en-US" sz="2800" dirty="0" smtClean="0"/>
              <a:t>Dataset checked manually </a:t>
            </a:r>
            <a:r>
              <a:rPr lang="mr-IN" sz="2800" dirty="0" smtClean="0"/>
              <a:t>–</a:t>
            </a:r>
            <a:r>
              <a:rPr lang="en-US" sz="2800" dirty="0" smtClean="0"/>
              <a:t> irrelevant, accounts linked to populist parties, and/or US-based accounts excluded</a:t>
            </a:r>
          </a:p>
          <a:p>
            <a:r>
              <a:rPr lang="en-US" sz="2800" dirty="0" smtClean="0"/>
              <a:t>Some EU-based accounts that were not central in the SNA were purposively sampled and added to the final list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&amp;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Looked at hashtag co-occurrence to map overlaps </a:t>
            </a:r>
            <a:r>
              <a:rPr lang="mr-IN" dirty="0" smtClean="0"/>
              <a:t>–</a:t>
            </a:r>
            <a:r>
              <a:rPr lang="en-US" dirty="0" smtClean="0"/>
              <a:t> SNA </a:t>
            </a:r>
          </a:p>
          <a:p>
            <a:r>
              <a:rPr lang="en-US" dirty="0" smtClean="0"/>
              <a:t>Hashtags direct users to topics and debates. They can also be used to infiltrate certain debates</a:t>
            </a:r>
          </a:p>
          <a:p>
            <a:r>
              <a:rPr lang="en-US" dirty="0" smtClean="0"/>
              <a:t>URLs collected to see what platforms were linked-to</a:t>
            </a:r>
          </a:p>
          <a:p>
            <a:r>
              <a:rPr lang="en-US" dirty="0" smtClean="0"/>
              <a:t>34.7% of the tweets contained URLs and 23.2% of the tweets contained hashtags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4852-7383-BD40-BF67-D34666E20240}" type="datetime1">
              <a:rPr lang="en-US" smtClean="0"/>
              <a:pPr/>
              <a:t>2/23/17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750</Words>
  <Application>Microsoft Macintosh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Mangal</vt:lpstr>
      <vt:lpstr>Times New Roman</vt:lpstr>
      <vt:lpstr>Arial</vt:lpstr>
      <vt:lpstr>Office Theme</vt:lpstr>
      <vt:lpstr>The (Extreme) Right Online</vt:lpstr>
      <vt:lpstr>Outline</vt:lpstr>
      <vt:lpstr>PowerPoint Presentation</vt:lpstr>
      <vt:lpstr>Violent online political extremism: previous studies and methods</vt:lpstr>
      <vt:lpstr>Navigating the right-wing scene: distinctions and overlaps</vt:lpstr>
      <vt:lpstr>Neo-Nazis – white supremacists – alt-right –anti-immigration </vt:lpstr>
      <vt:lpstr>Is there a connection?</vt:lpstr>
      <vt:lpstr>Data &amp; Method</vt:lpstr>
      <vt:lpstr>Data &amp; Method</vt:lpstr>
      <vt:lpstr>Initial Observations</vt:lpstr>
      <vt:lpstr>Hashtag co-occurrence #WhiteGenocide</vt:lpstr>
      <vt:lpstr>Hashtag co-occurrence #Trump and #afd</vt:lpstr>
      <vt:lpstr>Hashtag co-occurrence #AltRight</vt:lpstr>
      <vt:lpstr>URLs</vt:lpstr>
      <vt:lpstr>Further questions</vt:lpstr>
      <vt:lpstr>Future research</vt:lpstr>
      <vt:lpstr>Thank You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Micky</dc:creator>
  <cp:lastModifiedBy>Reem Ahmed</cp:lastModifiedBy>
  <cp:revision>90</cp:revision>
  <dcterms:created xsi:type="dcterms:W3CDTF">2014-02-15T07:50:06Z</dcterms:created>
  <dcterms:modified xsi:type="dcterms:W3CDTF">2017-02-23T12:31:37Z</dcterms:modified>
</cp:coreProperties>
</file>