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304" r:id="rId3"/>
    <p:sldId id="305" r:id="rId4"/>
    <p:sldId id="306" r:id="rId5"/>
    <p:sldId id="307" r:id="rId6"/>
    <p:sldId id="312" r:id="rId7"/>
    <p:sldId id="270" r:id="rId8"/>
    <p:sldId id="309" r:id="rId9"/>
    <p:sldId id="313" r:id="rId10"/>
    <p:sldId id="314" r:id="rId11"/>
    <p:sldId id="315" r:id="rId12"/>
    <p:sldId id="316" r:id="rId13"/>
    <p:sldId id="31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42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6C5BA-747A-6C4E-A36C-D7EB22B9BE18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5892-A0D2-5147-8C6A-5F8F70BE6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3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A1255-BEB2-BB46-9605-A720F33CEB4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A1F2F-5636-AE41-B6B4-514235CE9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lide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196" y="0"/>
            <a:ext cx="9175011" cy="68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6670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1/31/2019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1/31/2019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1/31/2019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1/31/2019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6DD-A855-4D4B-A5BA-60AD999D5856}" type="datetime1">
              <a:rPr lang="en-US" smtClean="0"/>
              <a:pPr/>
              <a:t>1/31/2019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A278-5EE6-3141-8207-2028179DA522}" type="datetime1">
              <a:rPr lang="en-US" smtClean="0"/>
              <a:pPr/>
              <a:t>1/31/2019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4EA-9BDD-1845-BF4E-F909863A718C}" type="datetime1">
              <a:rPr lang="en-US" smtClean="0"/>
              <a:pPr/>
              <a:t>1/31/2019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5E7F-9B0C-F646-8B40-0AC6FA960470}" type="datetime1">
              <a:rPr lang="en-US" smtClean="0"/>
              <a:pPr/>
              <a:t>1/31/2019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3F2-0D19-954C-AE56-6DE61889BE25}" type="datetime1">
              <a:rPr lang="en-US" smtClean="0"/>
              <a:pPr/>
              <a:t>1/31/2019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EE1-7BF9-B64E-9997-DE02BBDAE989}" type="datetime1">
              <a:rPr lang="en-US" smtClean="0"/>
              <a:pPr/>
              <a:t>1/31/2019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Slide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75011" cy="68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6670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8A67-E3E8-4D4E-A359-B3C44410526C}" type="datetime1">
              <a:rPr lang="en-US" smtClean="0"/>
              <a:pPr/>
              <a:t>1/31/2019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9D53-2A70-6346-AAEE-E8FD926FF41C}" type="datetime1">
              <a:rPr lang="en-US" smtClean="0"/>
              <a:pPr/>
              <a:t>1/31/2019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Slide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Slide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42710" cy="685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-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43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vid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1/31/2019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80000" cy="5083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1/31/2019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1/31/2019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54864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82200" y="-609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B7620F7A-CFE2-0249-B3E1-DEEC141F31D7}" type="datetime1">
              <a:rPr lang="en-US" smtClean="0"/>
              <a:pPr/>
              <a:t>1/31/2019</a:t>
            </a:fld>
            <a:endParaRPr lang="en-US" dirty="0"/>
          </a:p>
        </p:txBody>
      </p:sp>
      <p:pic>
        <p:nvPicPr>
          <p:cNvPr id="10" name="Picture 9" descr="footer.png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6228416"/>
            <a:ext cx="9144000" cy="640080"/>
          </a:xfrm>
          <a:prstGeom prst="rect">
            <a:avLst/>
          </a:prstGeom>
        </p:spPr>
      </p:pic>
      <p:pic>
        <p:nvPicPr>
          <p:cNvPr id="11" name="Picture 10" descr="vox_logo.png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521542" y="404720"/>
            <a:ext cx="1165258" cy="847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27832" y="3140968"/>
            <a:ext cx="4824536" cy="2414488"/>
          </a:xfrm>
        </p:spPr>
        <p:txBody>
          <a:bodyPr>
            <a:noAutofit/>
          </a:bodyPr>
          <a:lstStyle/>
          <a:p>
            <a:r>
              <a:rPr lang="en-IE" sz="4400" b="1" dirty="0" smtClean="0">
                <a:latin typeface="Arial Narrow" panose="020B0606020202030204" pitchFamily="34" charset="0"/>
              </a:rPr>
              <a:t/>
            </a:r>
            <a:br>
              <a:rPr lang="en-IE" sz="4400" b="1" dirty="0" smtClean="0">
                <a:latin typeface="Arial Narrow" panose="020B0606020202030204" pitchFamily="34" charset="0"/>
              </a:rPr>
            </a:b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77855" y="2276872"/>
            <a:ext cx="2291556" cy="230425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b="1" dirty="0" smtClean="0">
              <a:latin typeface="Arial Narrow" panose="020B0606020202030204" pitchFamily="34" charset="0"/>
            </a:endParaRPr>
          </a:p>
          <a:p>
            <a:endParaRPr lang="en-IE" b="1" dirty="0">
              <a:latin typeface="Arial Narrow" panose="020B0606020202030204" pitchFamily="34" charset="0"/>
            </a:endParaRPr>
          </a:p>
          <a:p>
            <a:endParaRPr lang="en-IE" b="1" dirty="0" smtClean="0">
              <a:latin typeface="Arial Narrow" panose="020B0606020202030204" pitchFamily="34" charset="0"/>
            </a:endParaRPr>
          </a:p>
          <a:p>
            <a:endParaRPr lang="en-IE" b="1" dirty="0" smtClean="0">
              <a:latin typeface="Arial Narrow" panose="020B0606020202030204" pitchFamily="34" charset="0"/>
            </a:endParaRPr>
          </a:p>
          <a:p>
            <a:endParaRPr lang="en-IE" b="1" dirty="0">
              <a:latin typeface="Arial Narrow" panose="020B0606020202030204" pitchFamily="34" charset="0"/>
            </a:endParaRPr>
          </a:p>
          <a:p>
            <a:r>
              <a:rPr lang="en-IE" sz="3600" b="1" dirty="0" smtClean="0">
                <a:latin typeface="Arial Narrow" panose="020B0606020202030204" pitchFamily="34" charset="0"/>
              </a:rPr>
              <a:t> @</a:t>
            </a:r>
            <a:r>
              <a:rPr lang="en-IE" sz="3600" b="1" dirty="0" err="1" smtClean="0">
                <a:latin typeface="Arial Narrow" panose="020B0606020202030204" pitchFamily="34" charset="0"/>
              </a:rPr>
              <a:t>galwaygrrl</a:t>
            </a:r>
            <a:endParaRPr lang="en-IE" sz="36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08" y="2502793"/>
            <a:ext cx="17716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832" y="3017679"/>
            <a:ext cx="4736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I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Extremism Today: Who, What, When, Where, and </a:t>
            </a:r>
            <a:r>
              <a:rPr lang="en-I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endParaRPr lang="en-I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052" y="1738263"/>
            <a:ext cx="411494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en-I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Maura Conway</a:t>
            </a:r>
          </a:p>
          <a:p>
            <a:r>
              <a:rPr lang="en-IE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Dublin City University </a:t>
            </a:r>
            <a:endParaRPr lang="en-IE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23112" cy="1143000"/>
          </a:xfrm>
        </p:spPr>
        <p:txBody>
          <a:bodyPr>
            <a:noAutofit/>
          </a:bodyPr>
          <a:lstStyle/>
          <a:p>
            <a:r>
              <a:rPr lang="en-IE" sz="58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IE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Where? </a:t>
            </a:r>
            <a:r>
              <a:rPr lang="en-IE" sz="5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IE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Xright</a:t>
            </a:r>
            <a:r>
              <a:rPr lang="en-IE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‘Big’ platforms: </a:t>
            </a:r>
            <a:r>
              <a:rPr lang="en-IE" dirty="0"/>
              <a:t>F</a:t>
            </a:r>
            <a:r>
              <a:rPr lang="en-IE" dirty="0" smtClean="0"/>
              <a:t>acebook, YouTube, Twitter </a:t>
            </a:r>
          </a:p>
          <a:p>
            <a:r>
              <a:rPr lang="en-IE" dirty="0" smtClean="0"/>
              <a:t>Other heavily trafficked platforms: Reddit, 4Chan, 8Chan </a:t>
            </a:r>
          </a:p>
          <a:p>
            <a:r>
              <a:rPr lang="en-IE" dirty="0" smtClean="0"/>
              <a:t>Dedicated platforms: Gab, </a:t>
            </a:r>
            <a:r>
              <a:rPr lang="en-IE" dirty="0" err="1" smtClean="0"/>
              <a:t>BitChute</a:t>
            </a:r>
            <a:r>
              <a:rPr lang="en-IE" dirty="0" smtClean="0"/>
              <a:t> </a:t>
            </a:r>
          </a:p>
          <a:p>
            <a:r>
              <a:rPr lang="en-IE" dirty="0" smtClean="0"/>
              <a:t>Online Forums: Stormfront, Iron Forge</a:t>
            </a:r>
          </a:p>
          <a:p>
            <a:r>
              <a:rPr lang="en-IE" dirty="0" smtClean="0"/>
              <a:t>Websites: Daily </a:t>
            </a:r>
            <a:r>
              <a:rPr lang="en-IE" dirty="0" err="1" smtClean="0"/>
              <a:t>Stormer</a:t>
            </a:r>
            <a:r>
              <a:rPr lang="en-IE" dirty="0" smtClean="0"/>
              <a:t>, Voice of Europe, </a:t>
            </a:r>
            <a:r>
              <a:rPr lang="en-IE" dirty="0" err="1" smtClean="0"/>
              <a:t>Nordfront</a:t>
            </a:r>
            <a:r>
              <a:rPr lang="en-IE" dirty="0" smtClean="0"/>
              <a:t> </a:t>
            </a:r>
          </a:p>
          <a:p>
            <a:endParaRPr lang="en-IE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43000"/>
          </a:xfrm>
        </p:spPr>
        <p:txBody>
          <a:bodyPr>
            <a:noAutofit/>
          </a:bodyPr>
          <a:lstStyle/>
          <a:p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Why? </a:t>
            </a: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6400" b="1" dirty="0" err="1">
                <a:latin typeface="Arial" panose="020B0604020202020204" pitchFamily="34" charset="0"/>
                <a:cs typeface="Arial" panose="020B0604020202020204" pitchFamily="34" charset="0"/>
              </a:rPr>
              <a:t>Jihadis</a:t>
            </a: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 smtClean="0"/>
              <a:t>Radicalisation of individuals (“red pilling”) </a:t>
            </a:r>
          </a:p>
          <a:p>
            <a:r>
              <a:rPr lang="en-IE" sz="4400" dirty="0" smtClean="0"/>
              <a:t>Recruitment of individuals </a:t>
            </a:r>
          </a:p>
          <a:p>
            <a:r>
              <a:rPr lang="en-IE" sz="4400" dirty="0" smtClean="0"/>
              <a:t>Shift the </a:t>
            </a:r>
            <a:r>
              <a:rPr lang="en-IE" sz="4400" dirty="0"/>
              <a:t>Overton Window </a:t>
            </a:r>
            <a:r>
              <a:rPr lang="en-IE" sz="4400" dirty="0" smtClean="0"/>
              <a:t>(i.e. the </a:t>
            </a:r>
            <a:r>
              <a:rPr lang="en-IE" sz="4400" dirty="0"/>
              <a:t>range of ideas tolerated in public </a:t>
            </a:r>
            <a:r>
              <a:rPr lang="en-IE" sz="4400" dirty="0" smtClean="0"/>
              <a:t>discourse)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23112" cy="1143000"/>
          </a:xfrm>
        </p:spPr>
        <p:txBody>
          <a:bodyPr>
            <a:noAutofit/>
          </a:bodyPr>
          <a:lstStyle/>
          <a:p>
            <a:r>
              <a:rPr lang="en-I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Summing-up: </a:t>
            </a:r>
            <a:br>
              <a:rPr lang="en-I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Your Context?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Need to do your homework and drill down into your local context:</a:t>
            </a:r>
          </a:p>
          <a:p>
            <a:pPr>
              <a:buFontTx/>
              <a:buChar char="-"/>
            </a:pPr>
            <a:r>
              <a:rPr lang="en-IE" b="1" dirty="0" smtClean="0"/>
              <a:t>Who</a:t>
            </a:r>
            <a:r>
              <a:rPr lang="en-IE" dirty="0" smtClean="0"/>
              <a:t> are you targeting?</a:t>
            </a:r>
          </a:p>
          <a:p>
            <a:pPr>
              <a:buFontTx/>
              <a:buChar char="-"/>
            </a:pPr>
            <a:r>
              <a:rPr lang="en-IE" b="1" dirty="0" smtClean="0"/>
              <a:t>What</a:t>
            </a:r>
            <a:r>
              <a:rPr lang="en-IE" dirty="0" smtClean="0"/>
              <a:t> are they consuming/social networking around? </a:t>
            </a:r>
          </a:p>
          <a:p>
            <a:pPr>
              <a:buFontTx/>
              <a:buChar char="-"/>
            </a:pPr>
            <a:r>
              <a:rPr lang="en-IE" b="1" dirty="0" smtClean="0"/>
              <a:t>When</a:t>
            </a:r>
            <a:r>
              <a:rPr lang="en-IE" dirty="0" smtClean="0"/>
              <a:t> are they most accessible online? </a:t>
            </a:r>
          </a:p>
          <a:p>
            <a:pPr>
              <a:buFontTx/>
              <a:buChar char="-"/>
            </a:pPr>
            <a:r>
              <a:rPr lang="en-IE" b="1" dirty="0" smtClean="0"/>
              <a:t>Where</a:t>
            </a:r>
            <a:r>
              <a:rPr lang="en-IE" dirty="0" smtClean="0"/>
              <a:t> are they hanging out online?</a:t>
            </a:r>
          </a:p>
          <a:p>
            <a:pPr>
              <a:buFontTx/>
              <a:buChar char="-"/>
            </a:pPr>
            <a:r>
              <a:rPr lang="en-IE" b="1" dirty="0" smtClean="0"/>
              <a:t>Why</a:t>
            </a:r>
            <a:r>
              <a:rPr lang="en-IE" dirty="0" smtClean="0"/>
              <a:t> are they attracted to extremist content?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27832" y="3140968"/>
            <a:ext cx="4824536" cy="2414488"/>
          </a:xfrm>
        </p:spPr>
        <p:txBody>
          <a:bodyPr>
            <a:noAutofit/>
          </a:bodyPr>
          <a:lstStyle/>
          <a:p>
            <a:r>
              <a:rPr lang="en-IE" sz="4400" b="1" dirty="0" smtClean="0">
                <a:latin typeface="Arial Narrow" panose="020B0606020202030204" pitchFamily="34" charset="0"/>
              </a:rPr>
              <a:t/>
            </a:r>
            <a:br>
              <a:rPr lang="en-IE" sz="4400" b="1" dirty="0" smtClean="0">
                <a:latin typeface="Arial Narrow" panose="020B0606020202030204" pitchFamily="34" charset="0"/>
              </a:rPr>
            </a:b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75771" y="2308319"/>
            <a:ext cx="2291556" cy="230425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b="1" dirty="0" smtClean="0">
              <a:latin typeface="Arial Narrow" panose="020B0606020202030204" pitchFamily="34" charset="0"/>
            </a:endParaRPr>
          </a:p>
          <a:p>
            <a:endParaRPr lang="en-IE" b="1" dirty="0">
              <a:latin typeface="Arial Narrow" panose="020B0606020202030204" pitchFamily="34" charset="0"/>
            </a:endParaRPr>
          </a:p>
          <a:p>
            <a:endParaRPr lang="en-IE" b="1" dirty="0" smtClean="0">
              <a:latin typeface="Arial Narrow" panose="020B0606020202030204" pitchFamily="34" charset="0"/>
            </a:endParaRPr>
          </a:p>
          <a:p>
            <a:endParaRPr lang="en-IE" b="1" dirty="0" smtClean="0">
              <a:latin typeface="Arial Narrow" panose="020B0606020202030204" pitchFamily="34" charset="0"/>
            </a:endParaRPr>
          </a:p>
          <a:p>
            <a:endParaRPr lang="en-IE" b="1" dirty="0">
              <a:latin typeface="Arial Narrow" panose="020B0606020202030204" pitchFamily="34" charset="0"/>
            </a:endParaRPr>
          </a:p>
          <a:p>
            <a:r>
              <a:rPr lang="en-IE" sz="3600" b="1" dirty="0" smtClean="0">
                <a:latin typeface="Arial Narrow" panose="020B0606020202030204" pitchFamily="34" charset="0"/>
              </a:rPr>
              <a:t>  @</a:t>
            </a:r>
            <a:r>
              <a:rPr lang="en-IE" sz="3600" b="1" dirty="0" err="1" smtClean="0">
                <a:latin typeface="Arial Narrow" panose="020B0606020202030204" pitchFamily="34" charset="0"/>
              </a:rPr>
              <a:t>vox_pol</a:t>
            </a:r>
            <a:endParaRPr lang="en-IE" sz="36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08" y="2502793"/>
            <a:ext cx="17716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1888" y="1412776"/>
            <a:ext cx="372814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Appearing shortly </a:t>
            </a:r>
            <a:r>
              <a:rPr lang="en-IE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Violent </a:t>
            </a:r>
            <a:r>
              <a:rPr lang="en-IE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Extremism and Terrorism Online in </a:t>
            </a:r>
            <a:r>
              <a:rPr lang="en-IE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</a:t>
            </a:r>
            <a:r>
              <a:rPr lang="en-IE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Year in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8" y="3038832"/>
            <a:ext cx="48408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I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 (all open access)</a:t>
            </a:r>
          </a:p>
          <a:p>
            <a:pPr marL="285750" indent="-285750">
              <a:buFontTx/>
              <a:buChar char="-"/>
            </a:pPr>
            <a:r>
              <a:rPr lang="en-I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Library</a:t>
            </a:r>
          </a:p>
          <a:p>
            <a:pPr marL="285750" indent="-285750">
              <a:buFontTx/>
              <a:buChar char="-"/>
            </a:pPr>
            <a:r>
              <a:rPr lang="en-I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Blog posts YouTube channel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923112" cy="1143000"/>
          </a:xfrm>
        </p:spPr>
        <p:txBody>
          <a:bodyPr>
            <a:normAutofit/>
          </a:bodyPr>
          <a:lstStyle/>
          <a:p>
            <a:r>
              <a:rPr lang="en-IE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Who? – </a:t>
            </a:r>
            <a:r>
              <a:rPr lang="en-IE" sz="6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Jihadis</a:t>
            </a:r>
            <a:r>
              <a:rPr lang="en-IE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3528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1. So-called ‘Islamic State’ (IS)</a:t>
            </a:r>
          </a:p>
          <a:p>
            <a:pPr marL="0" indent="0">
              <a:buNone/>
            </a:pPr>
            <a:r>
              <a:rPr lang="en-IE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+ IS franchises/affiliates (e.g. </a:t>
            </a:r>
            <a:r>
              <a:rPr lang="en-IE" sz="3900" dirty="0">
                <a:latin typeface="Arial" panose="020B0604020202020204" pitchFamily="34" charset="0"/>
                <a:cs typeface="Arial" panose="020B0604020202020204" pitchFamily="34" charset="0"/>
              </a:rPr>
              <a:t>Abu Sayyaf, </a:t>
            </a:r>
            <a:r>
              <a:rPr lang="en-IE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IE" sz="39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IE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Somalia/</a:t>
            </a:r>
            <a:r>
              <a:rPr lang="en-IE" sz="3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Abnaa</a:t>
            </a:r>
            <a:r>
              <a:rPr lang="en-IE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3900" i="1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IE" sz="3900" i="1" dirty="0">
                <a:latin typeface="Arial" panose="020B0604020202020204" pitchFamily="34" charset="0"/>
                <a:cs typeface="Arial" panose="020B0604020202020204" pitchFamily="34" charset="0"/>
              </a:rPr>
              <a:t>-Calipha</a:t>
            </a:r>
            <a:r>
              <a:rPr lang="en-IE" sz="3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E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E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2. Other violent </a:t>
            </a:r>
            <a:r>
              <a:rPr lang="en-IE" sz="3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jihadis</a:t>
            </a:r>
            <a:r>
              <a:rPr lang="en-IE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en-IE" sz="3900" dirty="0" err="1">
                <a:latin typeface="Arial" panose="020B0604020202020204" pitchFamily="34" charset="0"/>
                <a:cs typeface="Arial" panose="020B0604020202020204" pitchFamily="34" charset="0"/>
              </a:rPr>
              <a:t>Hay’at</a:t>
            </a:r>
            <a:r>
              <a:rPr lang="en-IE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3900" dirty="0" err="1">
                <a:latin typeface="Arial" panose="020B0604020202020204" pitchFamily="34" charset="0"/>
                <a:cs typeface="Arial" panose="020B0604020202020204" pitchFamily="34" charset="0"/>
              </a:rPr>
              <a:t>Tahrir</a:t>
            </a:r>
            <a:r>
              <a:rPr lang="en-IE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al-Sham, al-</a:t>
            </a:r>
            <a:r>
              <a:rPr lang="en-IE" sz="3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Shabab</a:t>
            </a:r>
            <a:r>
              <a:rPr lang="en-IE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, Boko Haram)</a:t>
            </a:r>
          </a:p>
          <a:p>
            <a:pPr marL="0" indent="0">
              <a:buNone/>
            </a:pPr>
            <a:endParaRPr lang="en-I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I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Shared ideology of violent jihadism: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An ideology whose adherents aim to reorder government and society through the implementation by violence of Islamic law (i.e. Sharia)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3528" y="4196308"/>
            <a:ext cx="1152128" cy="57606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23112" cy="1143000"/>
          </a:xfrm>
        </p:spPr>
        <p:txBody>
          <a:bodyPr>
            <a:noAutofit/>
          </a:bodyPr>
          <a:lstStyle/>
          <a:p>
            <a:r>
              <a:rPr lang="en-IE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What? – </a:t>
            </a:r>
            <a:r>
              <a:rPr lang="en-IE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Jihadis</a:t>
            </a:r>
            <a:r>
              <a:rPr lang="en-IE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Statements / ‘Press Releases’ </a:t>
            </a:r>
          </a:p>
          <a:p>
            <a:pPr>
              <a:buFontTx/>
              <a:buChar char="-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Still images – mostly battle footage now </a:t>
            </a:r>
          </a:p>
          <a:p>
            <a:pPr>
              <a:buFontTx/>
              <a:buChar char="-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Infographics </a:t>
            </a:r>
          </a:p>
          <a:p>
            <a:pPr>
              <a:buFontTx/>
              <a:buChar char="-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Videos – from shorts to ‘feature films’ </a:t>
            </a:r>
          </a:p>
          <a:p>
            <a:pPr>
              <a:buFontTx/>
              <a:buChar char="-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Magazines/Newspapers              (</a:t>
            </a:r>
            <a:r>
              <a:rPr lang="en-IE" i="1" dirty="0" smtClean="0">
                <a:latin typeface="Arial" panose="020B0604020202020204" pitchFamily="34" charset="0"/>
                <a:cs typeface="Arial" panose="020B0604020202020204" pitchFamily="34" charset="0"/>
              </a:rPr>
              <a:t>an-</a:t>
            </a:r>
            <a:r>
              <a:rPr lang="en-I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Na’aba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IE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In local and large number of global, including EU, languages </a:t>
            </a:r>
          </a:p>
          <a:p>
            <a:pPr marL="0" indent="0">
              <a:buNone/>
            </a:pPr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IE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66951"/>
            <a:ext cx="12493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23112" cy="1143000"/>
          </a:xfrm>
        </p:spPr>
        <p:txBody>
          <a:bodyPr>
            <a:noAutofit/>
          </a:bodyPr>
          <a:lstStyle/>
          <a:p>
            <a:r>
              <a:rPr lang="en-I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When? – </a:t>
            </a:r>
            <a:r>
              <a:rPr lang="en-IE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Jihadis</a:t>
            </a:r>
            <a:r>
              <a:rPr lang="en-I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48" y="1628800"/>
            <a:ext cx="8640960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IE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All the time</a:t>
            </a:r>
          </a:p>
          <a:p>
            <a:pPr>
              <a:buFontTx/>
              <a:buChar char="-"/>
            </a:pPr>
            <a:r>
              <a:rPr lang="en-IE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But uptick after attacks</a:t>
            </a:r>
          </a:p>
          <a:p>
            <a:pPr>
              <a:buFontTx/>
              <a:buChar char="-"/>
            </a:pPr>
            <a:r>
              <a:rPr lang="en-IE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Also, some coordination </a:t>
            </a:r>
          </a:p>
          <a:p>
            <a:pPr>
              <a:buFontTx/>
              <a:buChar char="-"/>
            </a:pPr>
            <a:endParaRPr lang="en-I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23112" cy="1143000"/>
          </a:xfrm>
        </p:spPr>
        <p:txBody>
          <a:bodyPr>
            <a:noAutofit/>
          </a:bodyPr>
          <a:lstStyle/>
          <a:p>
            <a:r>
              <a:rPr lang="en-IE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Where? – </a:t>
            </a:r>
            <a:r>
              <a:rPr lang="en-IE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Jihadis</a:t>
            </a:r>
            <a:r>
              <a:rPr lang="en-IE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– Under Sustained Pressure </a:t>
            </a:r>
          </a:p>
          <a:p>
            <a:pPr>
              <a:buFontTx/>
              <a:buChar char="-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Largely Telegram </a:t>
            </a:r>
          </a:p>
          <a:p>
            <a:pPr>
              <a:buFontTx/>
              <a:buChar char="-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Content hosting sites </a:t>
            </a:r>
          </a:p>
          <a:p>
            <a:pPr>
              <a:buFontTx/>
              <a:buChar char="-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Some Dark Web </a:t>
            </a:r>
          </a:p>
          <a:p>
            <a:pPr marL="0" indent="0">
              <a:buNone/>
            </a:pPr>
            <a:r>
              <a:rPr lang="en-I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I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Jihadis</a:t>
            </a:r>
            <a:r>
              <a:rPr lang="en-I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Differential Disruption </a:t>
            </a:r>
          </a:p>
          <a:p>
            <a:pPr>
              <a:buFontTx/>
              <a:buChar char="-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Still on mainstream platforms </a:t>
            </a:r>
          </a:p>
          <a:p>
            <a:pPr>
              <a:buFontTx/>
              <a:buChar char="-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Also Telegram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en-IE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Why? – </a:t>
            </a:r>
            <a:r>
              <a:rPr lang="en-IE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Jihadis</a:t>
            </a:r>
            <a:r>
              <a:rPr lang="en-IE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I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No longer recruiting, but still radicalising </a:t>
            </a: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Making threats </a:t>
            </a: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Trying to stay relevant and show they still have capacity </a:t>
            </a:r>
          </a:p>
          <a:p>
            <a:pPr marL="0" indent="0">
              <a:buNone/>
            </a:pPr>
            <a:r>
              <a:rPr lang="en-I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I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Jihadis</a:t>
            </a:r>
            <a:r>
              <a:rPr lang="en-I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Projection of power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1104" cy="1219200"/>
          </a:xfrm>
        </p:spPr>
        <p:txBody>
          <a:bodyPr>
            <a:noAutofit/>
          </a:bodyPr>
          <a:lstStyle/>
          <a:p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Who? </a:t>
            </a: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6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XRight</a:t>
            </a:r>
            <a:r>
              <a:rPr lang="en-US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4931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5" y="4293096"/>
            <a:ext cx="12493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595556"/>
            <a:ext cx="84352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Encompasses extreme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nationalists,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supremacists, fascists, National Socialists/Nazis, and/or so-called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‘alt-right’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Struggle to differentiate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users, social media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accounts, etc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., espousing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traditionally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violent extremist views (e.g. Nazi or neo-Nazi) from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those more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radical populist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(e.g. around anti-immigration, Islam) </a:t>
            </a:r>
          </a:p>
          <a:p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Shared core of beliefs around superiority of native/European/white people and culture; destruction of Europe by black/Muslim refugee/migrant ‘hordes’; often described as orchestrated by ‘globalists’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en-IE" sz="6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IE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What? </a:t>
            </a:r>
            <a:r>
              <a:rPr lang="en-IE" sz="6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IE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XRight</a:t>
            </a:r>
            <a:r>
              <a:rPr lang="en-IE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IE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sz="4400" dirty="0" smtClean="0"/>
              <a:t>Social media posts </a:t>
            </a:r>
          </a:p>
          <a:p>
            <a:r>
              <a:rPr lang="en-IE" sz="4400" dirty="0" smtClean="0"/>
              <a:t>Websites</a:t>
            </a:r>
          </a:p>
          <a:p>
            <a:r>
              <a:rPr lang="en-IE" sz="4400" dirty="0" smtClean="0"/>
              <a:t>Videos</a:t>
            </a:r>
          </a:p>
          <a:p>
            <a:r>
              <a:rPr lang="en-IE" sz="4400" dirty="0" smtClean="0"/>
              <a:t>Memes</a:t>
            </a:r>
          </a:p>
          <a:p>
            <a:pPr marL="0" indent="0">
              <a:buNone/>
            </a:pPr>
            <a:r>
              <a:rPr lang="en-IE" sz="4400" dirty="0" smtClean="0"/>
              <a:t>		Lots of coded language and symbols (e.g. ‘globalists,’ 1488, etc.)</a:t>
            </a:r>
            <a:endParaRPr lang="en-IE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4" y="4521497"/>
            <a:ext cx="12493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9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43000"/>
          </a:xfrm>
        </p:spPr>
        <p:txBody>
          <a:bodyPr>
            <a:noAutofit/>
          </a:bodyPr>
          <a:lstStyle/>
          <a:p>
            <a:r>
              <a:rPr lang="en-IE" sz="61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IE" sz="6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When? </a:t>
            </a:r>
            <a:r>
              <a:rPr lang="en-IE" sz="61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IE" sz="6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XRight</a:t>
            </a:r>
            <a:endParaRPr lang="en-US" sz="6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20" y="1700808"/>
            <a:ext cx="8229600" cy="4525963"/>
          </a:xfrm>
        </p:spPr>
        <p:txBody>
          <a:bodyPr/>
          <a:lstStyle/>
          <a:p>
            <a:r>
              <a:rPr lang="en-IE" sz="3600" dirty="0" smtClean="0"/>
              <a:t>Piggyback terrorist attacks/protests (#</a:t>
            </a:r>
            <a:r>
              <a:rPr lang="en-IE" sz="3600" dirty="0" err="1" smtClean="0"/>
              <a:t>GiletsJaunes</a:t>
            </a:r>
            <a:r>
              <a:rPr lang="en-IE" sz="3600" dirty="0" smtClean="0"/>
              <a:t>)/high profile crimes/trending hashtags (#</a:t>
            </a:r>
            <a:r>
              <a:rPr lang="en-IE" sz="3600" dirty="0" err="1" smtClean="0"/>
              <a:t>StopRacismo</a:t>
            </a:r>
            <a:r>
              <a:rPr lang="en-IE" sz="3600" dirty="0" smtClean="0"/>
              <a:t>)</a:t>
            </a:r>
          </a:p>
          <a:p>
            <a:r>
              <a:rPr lang="en-IE" sz="3600" dirty="0" smtClean="0"/>
              <a:t>Take all opportunities to enter ‘mainstream’ (e.g. comments sections of news websites)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1/31/2019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504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</vt:lpstr>
      <vt:lpstr>1. Who? – Jihadis </vt:lpstr>
      <vt:lpstr>2. What? – Jihadis </vt:lpstr>
      <vt:lpstr>3. When? – Jihadis </vt:lpstr>
      <vt:lpstr>4. Where? – Jihadis </vt:lpstr>
      <vt:lpstr>5. Why? – Jihadis </vt:lpstr>
      <vt:lpstr>1. Who? – XRight </vt:lpstr>
      <vt:lpstr>2. What? – XRight  </vt:lpstr>
      <vt:lpstr>3. When? – XRight</vt:lpstr>
      <vt:lpstr>4. Where? – Xright </vt:lpstr>
      <vt:lpstr>5. Why? – Jihadis </vt:lpstr>
      <vt:lpstr>Summing-up:  What’s Your Context?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Micky</dc:creator>
  <cp:lastModifiedBy>Dublin City University</cp:lastModifiedBy>
  <cp:revision>121</cp:revision>
  <cp:lastPrinted>2016-10-06T15:46:55Z</cp:lastPrinted>
  <dcterms:created xsi:type="dcterms:W3CDTF">2014-02-15T07:50:06Z</dcterms:created>
  <dcterms:modified xsi:type="dcterms:W3CDTF">2019-01-31T13:32:37Z</dcterms:modified>
</cp:coreProperties>
</file>