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9" r:id="rId3"/>
    <p:sldId id="287" r:id="rId4"/>
    <p:sldId id="282" r:id="rId5"/>
    <p:sldId id="286" r:id="rId6"/>
    <p:sldId id="283" r:id="rId7"/>
    <p:sldId id="280" r:id="rId8"/>
    <p:sldId id="262" r:id="rId9"/>
    <p:sldId id="264" r:id="rId10"/>
    <p:sldId id="265" r:id="rId11"/>
    <p:sldId id="291" r:id="rId12"/>
    <p:sldId id="266" r:id="rId13"/>
    <p:sldId id="267" r:id="rId14"/>
    <p:sldId id="268" r:id="rId15"/>
    <p:sldId id="285" r:id="rId16"/>
    <p:sldId id="277" r:id="rId17"/>
    <p:sldId id="278" r:id="rId18"/>
    <p:sldId id="269" r:id="rId19"/>
    <p:sldId id="284" r:id="rId20"/>
    <p:sldId id="273" r:id="rId21"/>
    <p:sldId id="288" r:id="rId22"/>
    <p:sldId id="290" r:id="rId23"/>
    <p:sldId id="272" r:id="rId24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>
        <p:scale>
          <a:sx n="75" d="100"/>
          <a:sy n="75" d="100"/>
        </p:scale>
        <p:origin x="-2028" y="-118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nicoprucha:Dropbox:Project%20Twitter:Alpha%20files:ISIS%20meta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plotArea>
      <c:layout/>
      <c:pieChart>
        <c:varyColors val="1"/>
        <c:ser>
          <c:idx val="0"/>
          <c:order val="0"/>
          <c:explosion val="25"/>
          <c:dLbls>
            <c:showLegendKey val="0"/>
            <c:showVal val="0"/>
            <c:showCatName val="0"/>
            <c:showSerName val="0"/>
            <c:showPercent val="1"/>
            <c:showBubbleSize val="0"/>
            <c:showLeaderLines val="1"/>
          </c:dLbls>
          <c:cat>
            <c:strRef>
              <c:f>platforms!$G$2:$G$14</c:f>
              <c:strCache>
                <c:ptCount val="13"/>
                <c:pt idx="0">
                  <c:v>Twitter for Android</c:v>
                </c:pt>
                <c:pt idx="1">
                  <c:v>Twitter for iPhone</c:v>
                </c:pt>
                <c:pt idx="2">
                  <c:v>Twitter Web Client</c:v>
                </c:pt>
                <c:pt idx="3">
                  <c:v>web</c:v>
                </c:pt>
                <c:pt idx="4">
                  <c:v>Twitter for BlackBerry</c:v>
                </c:pt>
                <c:pt idx="5">
                  <c:v>Twitter for iPad</c:v>
                </c:pt>
                <c:pt idx="6">
                  <c:v>Facebook</c:v>
                </c:pt>
                <c:pt idx="7">
                  <c:v>Tweetbot for iOS</c:v>
                </c:pt>
                <c:pt idx="8">
                  <c:v>Mobile Web (M2)</c:v>
                </c:pt>
                <c:pt idx="9">
                  <c:v>TweetCaster for Android</c:v>
                </c:pt>
                <c:pt idx="10">
                  <c:v>Gravity!</c:v>
                </c:pt>
                <c:pt idx="11">
                  <c:v>Tweet Button</c:v>
                </c:pt>
                <c:pt idx="12">
                  <c:v>Plume</c:v>
                </c:pt>
              </c:strCache>
            </c:strRef>
          </c:cat>
          <c:val>
            <c:numRef>
              <c:f>platforms!$H$2:$H$14</c:f>
              <c:numCache>
                <c:formatCode>General</c:formatCode>
                <c:ptCount val="13"/>
                <c:pt idx="0">
                  <c:v>907</c:v>
                </c:pt>
                <c:pt idx="1">
                  <c:v>520</c:v>
                </c:pt>
                <c:pt idx="2">
                  <c:v>425</c:v>
                </c:pt>
                <c:pt idx="3">
                  <c:v>241</c:v>
                </c:pt>
                <c:pt idx="4">
                  <c:v>83</c:v>
                </c:pt>
                <c:pt idx="5">
                  <c:v>80</c:v>
                </c:pt>
                <c:pt idx="6">
                  <c:v>70</c:v>
                </c:pt>
                <c:pt idx="7">
                  <c:v>53</c:v>
                </c:pt>
                <c:pt idx="8">
                  <c:v>45</c:v>
                </c:pt>
                <c:pt idx="9">
                  <c:v>27</c:v>
                </c:pt>
                <c:pt idx="10">
                  <c:v>26</c:v>
                </c:pt>
                <c:pt idx="11">
                  <c:v>15</c:v>
                </c:pt>
                <c:pt idx="12">
                  <c:v>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16C5BA-747A-6C4E-A36C-D7EB22B9BE18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EC5892-A0D2-5147-8C6A-5F8F70BE6C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0074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A1255-BEB2-BB46-9605-A720F33CEB4F}" type="datetimeFigureOut">
              <a:rPr lang="en-US" smtClean="0"/>
              <a:pPr/>
              <a:t>3/18/2015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BA1F2F-5636-AE41-B6B4-514235CE9A2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014036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BA1F2F-5636-AE41-B6B4-514235CE9A2C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4671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verSlide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9196" y="0"/>
            <a:ext cx="9175011" cy="51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2000250"/>
            <a:ext cx="4572000" cy="15430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14750"/>
            <a:ext cx="4572000" cy="4572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_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1"/>
            <a:ext cx="9179295" cy="381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_5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1"/>
            <a:ext cx="9179295" cy="381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_6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1"/>
            <a:ext cx="9179295" cy="381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_7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1"/>
            <a:ext cx="9179295" cy="381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4736DD-A855-4D4B-A5BA-60AD999D5856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AA278-5EE6-3141-8207-2028179DA522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7C4EA-9BDD-1845-BF4E-F909863A718C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905E7F-9B0C-F646-8B40-0AC6FA960470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303F2-0D19-954C-AE56-6DE61889BE25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ga-IE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399EE1-7BF9-B64E-9997-DE02BBDAE989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Slide_4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3" y="0"/>
            <a:ext cx="9175011" cy="516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62000" y="2000250"/>
            <a:ext cx="4572000" cy="15430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3714750"/>
            <a:ext cx="4572000" cy="4572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728A67-E3E8-4D4E-A359-B3C44410526C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ga-IE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F9D53-2A70-6346-AAEE-E8FD926FF41C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overSlide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0" y="0"/>
            <a:ext cx="914142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4572000" cy="15430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71900"/>
            <a:ext cx="4572000" cy="4572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CoverSlide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90" y="0"/>
            <a:ext cx="9142710" cy="514422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2057400"/>
            <a:ext cx="4572000" cy="1543050"/>
          </a:xfrm>
        </p:spPr>
        <p:txBody>
          <a:bodyPr>
            <a:normAutofit/>
          </a:bodyPr>
          <a:lstStyle>
            <a:lvl1pPr>
              <a:defRPr sz="2800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71900"/>
            <a:ext cx="4572000" cy="4572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800">
                <a:solidFill>
                  <a:srgbClr val="0000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ga-IE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ew-header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1082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smtClean="0"/>
              <a:t>Second level</a:t>
            </a:r>
          </a:p>
          <a:p>
            <a:pPr lvl="2"/>
            <a:r>
              <a:rPr lang="ga-IE" smtClean="0"/>
              <a:t>Third level</a:t>
            </a:r>
          </a:p>
          <a:p>
            <a:pPr lvl="3"/>
            <a:r>
              <a:rPr lang="ga-IE" smtClean="0"/>
              <a:t>Fourth level</a:t>
            </a:r>
          </a:p>
          <a:p>
            <a:pPr lvl="4"/>
            <a:r>
              <a:rPr lang="ga-IE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ivider_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-1"/>
            <a:ext cx="9179295" cy="381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_2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80000" cy="3812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ivider_3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9179295" cy="3812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200401"/>
            <a:ext cx="7772400" cy="1021556"/>
          </a:xfrm>
        </p:spPr>
        <p:txBody>
          <a:bodyPr anchor="b" anchorCtr="0">
            <a:normAutofit/>
          </a:bodyPr>
          <a:lstStyle>
            <a:lvl1pPr algn="l">
              <a:defRPr sz="2800" b="0" cap="all">
                <a:solidFill>
                  <a:srgbClr val="000000"/>
                </a:solidFill>
              </a:defRPr>
            </a:lvl1pPr>
          </a:lstStyle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286250"/>
            <a:ext cx="7772400" cy="656034"/>
          </a:xfrm>
        </p:spPr>
        <p:txBody>
          <a:bodyPr lIns="0" tIns="0" rIns="0" bIns="0" anchor="t" anchorCtr="0">
            <a:normAutofit/>
          </a:bodyPr>
          <a:lstStyle>
            <a:lvl1pPr marL="0" indent="0">
              <a:buNone/>
              <a:defRPr sz="1800">
                <a:solidFill>
                  <a:srgbClr val="000000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ga-IE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89715-6B54-0241-A5B5-5C15AE5A6AAA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8" name="Picture 7" descr="Logo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515461" y="3474535"/>
            <a:ext cx="1185488" cy="64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5486400" cy="85725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/>
          <a:p>
            <a:r>
              <a:rPr lang="ga-IE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4300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ga-IE" smtClean="0"/>
              <a:t>Click to edit Master text styles</a:t>
            </a:r>
          </a:p>
          <a:p>
            <a:pPr lvl="1"/>
            <a:r>
              <a:rPr lang="ga-IE" dirty="0" smtClean="0"/>
              <a:t>Second level</a:t>
            </a:r>
          </a:p>
          <a:p>
            <a:pPr lvl="2"/>
            <a:r>
              <a:rPr lang="ga-IE" dirty="0" smtClean="0"/>
              <a:t>Third level</a:t>
            </a:r>
          </a:p>
          <a:p>
            <a:pPr lvl="3"/>
            <a:r>
              <a:rPr lang="ga-IE" dirty="0" smtClean="0"/>
              <a:t>Fourth level</a:t>
            </a:r>
          </a:p>
          <a:p>
            <a:pPr lvl="4"/>
            <a:r>
              <a:rPr lang="ga-IE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82200" y="-457200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  <a:alpha val="0"/>
                  </a:schemeClr>
                </a:solidFill>
              </a:defRPr>
            </a:lvl1pPr>
          </a:lstStyle>
          <a:p>
            <a:fld id="{B7620F7A-CFE2-0249-B3E1-DEEC141F31D7}" type="datetime1">
              <a:rPr lang="en-US" smtClean="0"/>
              <a:pPr/>
              <a:t>3/18/2015</a:t>
            </a:fld>
            <a:endParaRPr lang="en-US" dirty="0"/>
          </a:p>
        </p:txBody>
      </p:sp>
      <p:pic>
        <p:nvPicPr>
          <p:cNvPr id="10" name="Picture 9" descr="footer.png"/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4671312"/>
            <a:ext cx="9144000" cy="480060"/>
          </a:xfrm>
          <a:prstGeom prst="rect">
            <a:avLst/>
          </a:prstGeom>
        </p:spPr>
      </p:pic>
      <p:pic>
        <p:nvPicPr>
          <p:cNvPr id="11" name="Picture 10" descr="vox_logo.png"/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521542" y="303540"/>
            <a:ext cx="1165258" cy="63579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</p:sldLayoutIdLst>
  <p:hf hdr="0"/>
  <p:txStyles>
    <p:titleStyle>
      <a:lvl1pPr algn="l" defTabSz="457200" rtl="0" eaLnBrk="1" latinLnBrk="0" hangingPunct="1">
        <a:spcBef>
          <a:spcPct val="0"/>
        </a:spcBef>
        <a:buNone/>
        <a:defRPr sz="3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1sxDP3w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3075806"/>
            <a:ext cx="5334000" cy="62865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The Use of the Internet by the “Islamic State”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771900"/>
            <a:ext cx="5334000" cy="457200"/>
          </a:xfrm>
        </p:spPr>
        <p:txBody>
          <a:bodyPr/>
          <a:lstStyle/>
          <a:p>
            <a:r>
              <a:rPr lang="en-US" dirty="0" smtClean="0"/>
              <a:t>Online Territories of Terror and Real-World Operations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533400" y="4114800"/>
            <a:ext cx="5334000" cy="457200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Nico Prucha</a:t>
            </a:r>
          </a:p>
          <a:p>
            <a:r>
              <a:rPr lang="en-US" dirty="0" smtClean="0"/>
              <a:t>ICSR, King’s College London</a:t>
            </a:r>
            <a:endParaRPr lang="en-US" dirty="0"/>
          </a:p>
        </p:txBody>
      </p:sp>
      <p:pic>
        <p:nvPicPr>
          <p:cNvPr id="5" name="image5.jpe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2556" y="843558"/>
            <a:ext cx="3557092" cy="1999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‘Proof’ of Iranian war against </a:t>
            </a:r>
            <a:r>
              <a:rPr lang="en-US" dirty="0" err="1" smtClean="0"/>
              <a:t>Sunna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1800" dirty="0" smtClean="0"/>
              <a:t>Shiite missionary material ceased in various locations in Syria</a:t>
            </a:r>
          </a:p>
          <a:p>
            <a:r>
              <a:rPr lang="en-US" sz="1800" dirty="0" smtClean="0"/>
              <a:t>In Arabic and Persian</a:t>
            </a:r>
          </a:p>
          <a:p>
            <a:r>
              <a:rPr lang="en-US" sz="1800" dirty="0" smtClean="0"/>
              <a:t>“Passports to Paradise” (</a:t>
            </a:r>
            <a:r>
              <a:rPr lang="en-US" sz="1800" dirty="0" err="1" smtClean="0"/>
              <a:t>Hizbullah</a:t>
            </a:r>
            <a:r>
              <a:rPr lang="en-US" sz="1800" dirty="0"/>
              <a:t>)</a:t>
            </a:r>
            <a:endParaRPr lang="en-US" sz="1800" dirty="0" smtClean="0"/>
          </a:p>
          <a:p>
            <a:r>
              <a:rPr lang="en-US" sz="1800" dirty="0" smtClean="0"/>
              <a:t>Framed by ISIS as proof of war against Sunni with aim to “destroy from within”</a:t>
            </a:r>
          </a:p>
          <a:p>
            <a:r>
              <a:rPr lang="en-US" sz="1800" dirty="0" smtClean="0"/>
              <a:t>Jihad in Syria not only for re-establishing Caliphate / </a:t>
            </a:r>
            <a:r>
              <a:rPr lang="en-US" sz="1800" dirty="0" err="1" smtClean="0"/>
              <a:t>walayat</a:t>
            </a:r>
            <a:r>
              <a:rPr lang="en-US" sz="1800" dirty="0" smtClean="0"/>
              <a:t> but to establish safe areas </a:t>
            </a:r>
          </a:p>
          <a:p>
            <a:r>
              <a:rPr lang="en-US" sz="1800" dirty="0" smtClean="0"/>
              <a:t>Part of ‘humanitarian cluster’ and appeal – fighting for ‘proper’ Islam, ensuring Sunni rituals, rites, norms, interpretations by jihadist standards remain / are set-up</a:t>
            </a:r>
          </a:p>
          <a:p>
            <a:r>
              <a:rPr lang="en-US" sz="1800" dirty="0" smtClean="0"/>
              <a:t>Prison experience and tales (Iraq-Syria), violation of honor, raping of women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751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Warning: Graphic images</a:t>
            </a:r>
          </a:p>
          <a:p>
            <a:pPr marL="0" indent="0">
              <a:buNone/>
            </a:pPr>
            <a:r>
              <a:rPr lang="en-US" dirty="0" smtClean="0"/>
              <a:t>	(For non-initiated viewers)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944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Zarqawi as the ultimate </a:t>
            </a:r>
            <a:r>
              <a:rPr lang="en-US" dirty="0" err="1" smtClean="0"/>
              <a:t>rolemodel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3600" y="0"/>
            <a:ext cx="7411272" cy="5143500"/>
          </a:xfrm>
          <a:prstGeom prst="rect">
            <a:avLst/>
          </a:prstGeom>
        </p:spPr>
      </p:pic>
      <p:pic>
        <p:nvPicPr>
          <p:cNvPr id="7" name="Picture 6" descr="Macintosh HD:Users:nicoprucha:Desktop:Chapter Pics:Kangaroo Trials:Ideologues:zarqawi role model.tif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702" y="693102"/>
            <a:ext cx="5268595" cy="3757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Content Placeholder 7" descr="‏لقطة الشاشة 2014-05-02 في 00‎.53‎.59.png"/>
          <p:cNvPicPr>
            <a:picLocks noGrp="1" noChangeAspect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50" b="13350"/>
          <a:stretch>
            <a:fillRect/>
          </a:stretch>
        </p:blipFill>
        <p:spPr>
          <a:xfrm>
            <a:off x="863600" y="943616"/>
            <a:ext cx="7924800" cy="3086100"/>
          </a:xfrm>
          <a:prstGeom prst="rect">
            <a:avLst/>
          </a:prstGeom>
        </p:spPr>
      </p:pic>
      <p:pic>
        <p:nvPicPr>
          <p:cNvPr id="9" name="Picture 8" descr="‏لقطة الشاشة 2014-05-02 في 00‎.51‎.3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80" y="205979"/>
            <a:ext cx="7531100" cy="4902200"/>
          </a:xfrm>
          <a:prstGeom prst="rect">
            <a:avLst/>
          </a:prstGeom>
        </p:spPr>
      </p:pic>
      <p:pic>
        <p:nvPicPr>
          <p:cNvPr id="12" name="Picture 11" descr="‏لقطة الشاشة 2014-05-02 في 01‎.05‎.2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4438"/>
            <a:ext cx="9144000" cy="4482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956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563638"/>
            <a:ext cx="7924800" cy="3086100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Jihadi lifestyle</a:t>
            </a:r>
          </a:p>
          <a:p>
            <a:r>
              <a:rPr lang="en-US" dirty="0" smtClean="0"/>
              <a:t>Identity as Muslim means “Sunni Muslim”</a:t>
            </a:r>
          </a:p>
          <a:p>
            <a:r>
              <a:rPr lang="en-US" dirty="0" err="1" smtClean="0"/>
              <a:t>Shiism</a:t>
            </a:r>
            <a:r>
              <a:rPr lang="en-US" dirty="0" smtClean="0"/>
              <a:t> as an internal threat – punishable by death</a:t>
            </a:r>
          </a:p>
          <a:p>
            <a:r>
              <a:rPr lang="en-US" dirty="0" smtClean="0"/>
              <a:t>Impact on diaspora communities; rebranding Islamic identity</a:t>
            </a:r>
          </a:p>
          <a:p>
            <a:r>
              <a:rPr lang="en-US" dirty="0" smtClean="0"/>
              <a:t>Mistrust among Sunni / Shia</a:t>
            </a:r>
          </a:p>
          <a:p>
            <a:r>
              <a:rPr lang="en-US" dirty="0" smtClean="0"/>
              <a:t>Summary executions of “Sufis”, “</a:t>
            </a:r>
            <a:r>
              <a:rPr lang="en-US" dirty="0" err="1" smtClean="0"/>
              <a:t>Rafidis</a:t>
            </a:r>
            <a:r>
              <a:rPr lang="en-US" dirty="0" smtClean="0"/>
              <a:t>”, “</a:t>
            </a:r>
            <a:r>
              <a:rPr lang="en-US" dirty="0" err="1" smtClean="0"/>
              <a:t>Mushrikeen</a:t>
            </a:r>
            <a:r>
              <a:rPr lang="en-US" dirty="0" smtClean="0"/>
              <a:t>” by ISIS on a daily, non-stop basis</a:t>
            </a:r>
          </a:p>
          <a:p>
            <a:r>
              <a:rPr lang="en-US" dirty="0" smtClean="0"/>
              <a:t>Widening of war; suicide bombings in Lebanon (Iranian Embassy), rising influence in Egypt</a:t>
            </a:r>
            <a:r>
              <a:rPr lang="en-US" dirty="0"/>
              <a:t> </a:t>
            </a:r>
            <a:r>
              <a:rPr lang="en-US" dirty="0" smtClean="0"/>
              <a:t>// Libya</a:t>
            </a:r>
          </a:p>
        </p:txBody>
      </p:sp>
      <p:pic>
        <p:nvPicPr>
          <p:cNvPr id="5" name="Picture 4" descr="ruhama baynahum 22052013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492" y="0"/>
            <a:ext cx="4194020" cy="1988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8818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Content, Context, Communication Nodes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/>
          <a:lstStyle/>
          <a:p>
            <a:r>
              <a:rPr lang="en-US" sz="1800" dirty="0" smtClean="0"/>
              <a:t>Audio-visual / written content analyzed as one – intersection of off-/online</a:t>
            </a:r>
          </a:p>
          <a:p>
            <a:r>
              <a:rPr lang="en-US" sz="1800" dirty="0" smtClean="0"/>
              <a:t>New clusters of information / propaganda (Fisher</a:t>
            </a:r>
            <a:r>
              <a:rPr lang="en-US" sz="1800" dirty="0"/>
              <a:t>/</a:t>
            </a:r>
            <a:r>
              <a:rPr lang="en-US" sz="1800" dirty="0" smtClean="0"/>
              <a:t> Prucha, 2013)</a:t>
            </a:r>
          </a:p>
          <a:p>
            <a:r>
              <a:rPr lang="en-US" sz="1800" dirty="0" err="1" smtClean="0"/>
              <a:t>Tafsir</a:t>
            </a:r>
            <a:r>
              <a:rPr lang="en-US" sz="1800" dirty="0" smtClean="0"/>
              <a:t> and </a:t>
            </a:r>
            <a:r>
              <a:rPr lang="en-US" sz="1800" dirty="0" err="1" smtClean="0"/>
              <a:t>ta’wil</a:t>
            </a:r>
            <a:r>
              <a:rPr lang="en-US" sz="1800" dirty="0" smtClean="0"/>
              <a:t> most powerful rhetorical elements / core of the ideology</a:t>
            </a:r>
            <a:endParaRPr lang="en-US" sz="1800" dirty="0"/>
          </a:p>
          <a:p>
            <a:r>
              <a:rPr lang="en-US" sz="1800" dirty="0" smtClean="0"/>
              <a:t>Data influx with users posting on cross platforms (Twitter, Google+, FB, </a:t>
            </a:r>
            <a:r>
              <a:rPr lang="en-US" sz="1800" dirty="0" err="1" smtClean="0"/>
              <a:t>Instagram</a:t>
            </a:r>
            <a:r>
              <a:rPr lang="en-US" sz="1800" dirty="0" smtClean="0"/>
              <a:t>, Forums, class. Sites) </a:t>
            </a:r>
          </a:p>
          <a:p>
            <a:r>
              <a:rPr lang="en-US" sz="1800" dirty="0" smtClean="0">
                <a:sym typeface="Wingdings"/>
              </a:rPr>
              <a:t> Propaganda as clusters, but coherent ideology, resilient and decentralized </a:t>
            </a:r>
          </a:p>
          <a:p>
            <a:r>
              <a:rPr lang="en-US" sz="1800" dirty="0" smtClean="0">
                <a:sym typeface="Wingdings"/>
              </a:rPr>
              <a:t> Connected Fluidity to their Devices (within IS-territory // exterior global support networks)</a:t>
            </a:r>
            <a:endParaRPr lang="en-US" sz="1800" dirty="0" smtClean="0"/>
          </a:p>
          <a:p>
            <a:pPr marL="0" indent="0">
              <a:buNone/>
            </a:pPr>
            <a:endParaRPr lang="en-US" sz="1800" dirty="0" smtClean="0"/>
          </a:p>
        </p:txBody>
      </p:sp>
    </p:spTree>
    <p:extLst>
      <p:ext uri="{BB962C8B-B14F-4D97-AF65-F5344CB8AC3E}">
        <p14:creationId xmlns:p14="http://schemas.microsoft.com/office/powerpoint/2010/main" val="2825545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‏لقطة الشاشة 2013-11-11 في 17‎.49‎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5961" y="195486"/>
            <a:ext cx="1829932" cy="2258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Advanced learning by cluster network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US" dirty="0" smtClean="0"/>
              <a:t>Social Media as an absolute win-win situation for jihadi media and activists</a:t>
            </a:r>
          </a:p>
          <a:p>
            <a:r>
              <a:rPr lang="en-US" dirty="0" smtClean="0">
                <a:sym typeface="Wingdings"/>
              </a:rPr>
              <a:t> massive impact from Arabic propaganda; spill-over and output in local lingual context</a:t>
            </a:r>
            <a:endParaRPr lang="en-US" dirty="0" smtClean="0"/>
          </a:p>
          <a:p>
            <a:r>
              <a:rPr lang="en-US" dirty="0" smtClean="0"/>
              <a:t>With lesser ideological niches open, networks more cohesive</a:t>
            </a:r>
          </a:p>
          <a:p>
            <a:r>
              <a:rPr lang="en-US" dirty="0" smtClean="0"/>
              <a:t>Example YouTube: Users tend to watch recommended videos</a:t>
            </a:r>
          </a:p>
          <a:p>
            <a:r>
              <a:rPr lang="en-US" dirty="0" smtClean="0"/>
              <a:t>Example Twitter: key words (#) and individual networks craft alternative vision</a:t>
            </a:r>
          </a:p>
          <a:p>
            <a:r>
              <a:rPr lang="en-US" dirty="0" smtClean="0"/>
              <a:t>Example Facebook: User profiles and groups as points of entry &amp; interaction</a:t>
            </a:r>
          </a:p>
          <a:p>
            <a:r>
              <a:rPr lang="en-US" dirty="0" smtClean="0"/>
              <a:t>Example Google: search words often result in radical sites first</a:t>
            </a:r>
          </a:p>
          <a:p>
            <a:r>
              <a:rPr lang="en-US" dirty="0" smtClean="0"/>
              <a:t>Example Google+: in combination with YouTube and Twitter greatest outreach</a:t>
            </a:r>
          </a:p>
          <a:p>
            <a:r>
              <a:rPr lang="en-US" dirty="0" smtClean="0"/>
              <a:t>Classical Online jihad forums as first </a:t>
            </a:r>
            <a:r>
              <a:rPr lang="en-US" i="1" dirty="0" smtClean="0"/>
              <a:t>but not last </a:t>
            </a:r>
            <a:r>
              <a:rPr lang="en-US" dirty="0" smtClean="0"/>
              <a:t>frontier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48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>
            <a:spLocks noGrp="1"/>
          </p:cNvSpPr>
          <p:nvPr>
            <p:ph type="title"/>
          </p:nvPr>
        </p:nvSpPr>
        <p:spPr>
          <a:xfrm>
            <a:off x="1143001" y="285750"/>
            <a:ext cx="6865152" cy="10287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1" name="image13.png" descr="Macintosh HD:Users:nicoprucha:Desktop:#صليل_الصوارم_الرابع:pics for print publication:platform.ti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8174" y="206596"/>
            <a:ext cx="5268268" cy="37137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image14.png" descr="D:\Tweet Archive\ISIS related\muhadathat salil al-sawarim\Monday\Mutual_connections3_black_back.png"/>
          <p:cNvPicPr/>
          <p:nvPr/>
        </p:nvPicPr>
        <p:blipFill>
          <a:blip r:embed="rId3">
            <a:extLst/>
          </a:blip>
          <a:srcRect l="7735" r="4717"/>
          <a:stretch>
            <a:fillRect/>
          </a:stretch>
        </p:blipFill>
        <p:spPr>
          <a:xfrm>
            <a:off x="-1" y="1200507"/>
            <a:ext cx="4356330" cy="373282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83" name="Shape 83"/>
          <p:cNvSpPr/>
          <p:nvPr/>
        </p:nvSpPr>
        <p:spPr>
          <a:xfrm>
            <a:off x="5328275" y="4564100"/>
            <a:ext cx="3110445" cy="3309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4311" tIns="34311" rIns="34311" bIns="34311">
            <a:spAutoFit/>
          </a:bodyPr>
          <a:lstStyle>
            <a:lvl1pPr>
              <a:defRPr sz="230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700"/>
              <a:t>http://www.jihadica.com/?p=2196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4008" y="3808660"/>
            <a:ext cx="44999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Is this the most successful release of a jihadi </a:t>
            </a:r>
            <a:r>
              <a:rPr lang="en-US" dirty="0"/>
              <a:t> </a:t>
            </a:r>
            <a:r>
              <a:rPr lang="en-US" dirty="0" smtClean="0"/>
              <a:t>video ever?</a:t>
            </a:r>
          </a:p>
          <a:p>
            <a:r>
              <a:rPr lang="en-US" dirty="0" err="1" smtClean="0"/>
              <a:t>Jihadica</a:t>
            </a:r>
            <a:r>
              <a:rPr lang="en-US" dirty="0" smtClean="0"/>
              <a:t>, May 2014 (Fisher/Prucha)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81435"/>
      </p:ext>
    </p:extLst>
  </p:cSld>
  <p:clrMapOvr>
    <a:masterClrMapping/>
  </p:clrMapOvr>
  <p:transition spd="med">
    <p:dissolve/>
  </p:transition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‏لقطة الشاشة 2014-10-13 في 19‎.23‎.5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4544" y="-236561"/>
            <a:ext cx="9793088" cy="5544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1344723" y="4633535"/>
            <a:ext cx="2174607" cy="346295"/>
          </a:xfrm>
          <a:prstGeom prst="rect">
            <a:avLst/>
          </a:prstGeom>
        </p:spPr>
        <p:txBody>
          <a:bodyPr wrap="none" lIns="68626" tIns="34313" rIns="68626" bIns="34313">
            <a:spAutoFit/>
          </a:bodyPr>
          <a:lstStyle/>
          <a:p>
            <a:r>
              <a:rPr lang="pl-PL" u="sng" dirty="0">
                <a:hlinkClick r:id="rId3"/>
              </a:rPr>
              <a:t>http://bit.ly/1sxDP3w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0821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Mobile jihadi Culture in Syria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68939409"/>
              </p:ext>
            </p:extLst>
          </p:nvPr>
        </p:nvGraphicFramePr>
        <p:xfrm>
          <a:off x="3889575" y="1186206"/>
          <a:ext cx="5080000" cy="32162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" name="Picture 4" descr="‏لقطة الشاشة 2013-11-11 في 11‎.32‎.1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91" y="961181"/>
            <a:ext cx="3957533" cy="4014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‏لقطة الشاشة 2014-03-04 في 11‎.49‎.5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13" y="0"/>
            <a:ext cx="7896359" cy="5143500"/>
          </a:xfrm>
          <a:prstGeom prst="rect">
            <a:avLst/>
          </a:prstGeom>
        </p:spPr>
      </p:pic>
      <p:pic>
        <p:nvPicPr>
          <p:cNvPr id="7" name="Picture 6" descr="‏لقطة الشاشة 2013-10-10 في 11‎.50‎.10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" y="3165001"/>
            <a:ext cx="9144000" cy="1627001"/>
          </a:xfrm>
          <a:prstGeom prst="rect">
            <a:avLst/>
          </a:prstGeom>
        </p:spPr>
      </p:pic>
      <p:pic>
        <p:nvPicPr>
          <p:cNvPr id="8" name="Picture 7" descr="‏لقطة الشاشة 2013-10-10 في 11‎.57‎.28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291" y="1947570"/>
            <a:ext cx="8610600" cy="1536700"/>
          </a:xfrm>
          <a:prstGeom prst="rect">
            <a:avLst/>
          </a:prstGeom>
        </p:spPr>
      </p:pic>
      <p:pic>
        <p:nvPicPr>
          <p:cNvPr id="9" name="Picture 8" descr="‏لقطة الشاشة 2013-10-10 في 11‎.49‎.43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31" y="811688"/>
            <a:ext cx="9144000" cy="1724367"/>
          </a:xfrm>
          <a:prstGeom prst="rect">
            <a:avLst/>
          </a:prstGeom>
        </p:spPr>
      </p:pic>
      <p:pic>
        <p:nvPicPr>
          <p:cNvPr id="10" name="Picture 9" descr="‏لقطة الشاشة 2013-10-10 في 11‎.48‎.25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03928"/>
            <a:ext cx="8382000" cy="1587500"/>
          </a:xfrm>
          <a:prstGeom prst="rect">
            <a:avLst/>
          </a:prstGeom>
        </p:spPr>
      </p:pic>
      <p:pic>
        <p:nvPicPr>
          <p:cNvPr id="11" name="Picture 10" descr="‏لقطة الشاشة 2013-10-10 في 11‎.52‎.40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591" y="283467"/>
            <a:ext cx="3429722" cy="4417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16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Understanding Agitprop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>
            <a:normAutofit fontScale="55000" lnSpcReduction="20000"/>
          </a:bodyPr>
          <a:lstStyle/>
          <a:p>
            <a:r>
              <a:rPr lang="en-US" dirty="0" err="1" smtClean="0"/>
              <a:t>Ghuraba</a:t>
            </a:r>
            <a:r>
              <a:rPr lang="en-US" dirty="0" smtClean="0"/>
              <a:t>’ – ‘segregation’ / ‘rites of passage’ (Van </a:t>
            </a:r>
            <a:r>
              <a:rPr lang="en-US" dirty="0" err="1" smtClean="0"/>
              <a:t>Gennep</a:t>
            </a:r>
            <a:r>
              <a:rPr lang="en-US" dirty="0" smtClean="0"/>
              <a:t>, 1960)</a:t>
            </a:r>
          </a:p>
          <a:p>
            <a:r>
              <a:rPr lang="en-US" dirty="0" err="1" smtClean="0"/>
              <a:t>Aescetiscism</a:t>
            </a:r>
            <a:r>
              <a:rPr lang="en-US" dirty="0" smtClean="0"/>
              <a:t> and iconography, audio-element of </a:t>
            </a:r>
            <a:r>
              <a:rPr lang="en-US" i="1" dirty="0" err="1" smtClean="0"/>
              <a:t>nasheed</a:t>
            </a:r>
            <a:r>
              <a:rPr lang="en-US" dirty="0" smtClean="0"/>
              <a:t> (AQAP 1.0 in Syria 2013)</a:t>
            </a:r>
          </a:p>
          <a:p>
            <a:r>
              <a:rPr lang="en-US" dirty="0" err="1" smtClean="0"/>
              <a:t>Haqq</a:t>
            </a:r>
            <a:r>
              <a:rPr lang="en-US" dirty="0" smtClean="0"/>
              <a:t> / </a:t>
            </a:r>
            <a:r>
              <a:rPr lang="en-US" dirty="0" err="1" smtClean="0"/>
              <a:t>batil</a:t>
            </a:r>
            <a:r>
              <a:rPr lang="en-US" dirty="0" smtClean="0"/>
              <a:t> (‘truth’ / ‘falsehood’) scheme</a:t>
            </a:r>
          </a:p>
          <a:p>
            <a:r>
              <a:rPr lang="en-US" dirty="0" smtClean="0"/>
              <a:t>Activating worshippers vs. idle state (</a:t>
            </a:r>
            <a:r>
              <a:rPr lang="en-US" i="1" dirty="0" err="1" smtClean="0"/>
              <a:t>ta’til</a:t>
            </a:r>
            <a:r>
              <a:rPr lang="en-US" i="1" dirty="0" smtClean="0"/>
              <a:t> al-</a:t>
            </a:r>
            <a:r>
              <a:rPr lang="en-US" i="1" dirty="0" err="1" smtClean="0"/>
              <a:t>shar’a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Theological obligation to help (</a:t>
            </a:r>
            <a:r>
              <a:rPr lang="en-US" i="1" dirty="0" err="1" smtClean="0"/>
              <a:t>ighatha</a:t>
            </a:r>
            <a:r>
              <a:rPr lang="en-US" dirty="0" smtClean="0"/>
              <a:t>) and support (victory - </a:t>
            </a:r>
            <a:r>
              <a:rPr lang="en-US" i="1" dirty="0" err="1" smtClean="0"/>
              <a:t>nusra</a:t>
            </a:r>
            <a:r>
              <a:rPr lang="en-US" dirty="0" smtClean="0"/>
              <a:t>) Muslims</a:t>
            </a:r>
          </a:p>
          <a:p>
            <a:r>
              <a:rPr lang="en-US" dirty="0" smtClean="0"/>
              <a:t>viral narration on genocide of Sunnis (rape, violation of </a:t>
            </a:r>
            <a:r>
              <a:rPr lang="en-US" i="1" dirty="0" err="1" smtClean="0"/>
              <a:t>hurma</a:t>
            </a:r>
            <a:r>
              <a:rPr lang="en-US" i="1" dirty="0" smtClean="0"/>
              <a:t>) </a:t>
            </a:r>
            <a:r>
              <a:rPr lang="en-US" dirty="0" smtClean="0"/>
              <a:t>at play </a:t>
            </a:r>
            <a:endParaRPr lang="en-US" i="1" dirty="0" smtClean="0"/>
          </a:p>
          <a:p>
            <a:r>
              <a:rPr lang="en-US" i="1" dirty="0" smtClean="0"/>
              <a:t>Al-</a:t>
            </a:r>
            <a:r>
              <a:rPr lang="en-US" i="1" dirty="0" err="1" smtClean="0"/>
              <a:t>mithl</a:t>
            </a:r>
            <a:r>
              <a:rPr lang="en-US" i="1" dirty="0" smtClean="0"/>
              <a:t> bi-l-</a:t>
            </a:r>
            <a:r>
              <a:rPr lang="en-US" i="1" dirty="0" err="1" smtClean="0"/>
              <a:t>mithl</a:t>
            </a:r>
            <a:r>
              <a:rPr lang="en-US" dirty="0" smtClean="0"/>
              <a:t> or an ‘eye for an eye’ – acts based on </a:t>
            </a:r>
            <a:r>
              <a:rPr lang="en-US" i="1" dirty="0" err="1" smtClean="0"/>
              <a:t>qistas</a:t>
            </a:r>
            <a:r>
              <a:rPr lang="en-US" dirty="0" smtClean="0"/>
              <a:t> (measuring weight)</a:t>
            </a:r>
          </a:p>
          <a:p>
            <a:r>
              <a:rPr lang="en-US" dirty="0" smtClean="0">
                <a:sym typeface="Wingdings"/>
              </a:rPr>
              <a:t> (self-) identification, translating motivation in action</a:t>
            </a:r>
            <a:endParaRPr lang="en-US" dirty="0"/>
          </a:p>
        </p:txBody>
      </p:sp>
      <p:pic>
        <p:nvPicPr>
          <p:cNvPr id="4" name="Picture 3" descr="‏لقطة الشاشة 2013-06-25 في 10‎.04‎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223" y="370621"/>
            <a:ext cx="3372354" cy="4239962"/>
          </a:xfrm>
          <a:prstGeom prst="rect">
            <a:avLst/>
          </a:prstGeom>
        </p:spPr>
      </p:pic>
      <p:pic>
        <p:nvPicPr>
          <p:cNvPr id="5" name="Picture 4" descr="‏لقطة الشاشة 2013-06-25 في 7‎.22‎.5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31" y="0"/>
            <a:ext cx="6277570" cy="5143500"/>
          </a:xfrm>
          <a:prstGeom prst="rect">
            <a:avLst/>
          </a:prstGeom>
        </p:spPr>
      </p:pic>
      <p:pic>
        <p:nvPicPr>
          <p:cNvPr id="6" name="Picture 5" descr="‏لقطة الشاشة 2013-06-25 في 7‎.22‎.02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699" y="0"/>
            <a:ext cx="317038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09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3884212" cy="339447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IS rivals envy use of videos</a:t>
            </a:r>
          </a:p>
          <a:p>
            <a:r>
              <a:rPr lang="en-US" dirty="0" smtClean="0"/>
              <a:t>Videos “affect the youth more then a thousand times than books &amp; sermons”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5" name="Picture 4" descr="‏لقطة الشاشة 2015-03-13 في 11‎.30‎.1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412" y="0"/>
            <a:ext cx="541516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4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State building – winning hearts and Minds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r>
              <a:rPr lang="en-US" sz="2000" dirty="0" smtClean="0"/>
              <a:t>Jihad in Syria not only for re-establishing Caliphate / </a:t>
            </a:r>
            <a:r>
              <a:rPr lang="en-US" sz="2000" i="1" dirty="0" err="1" smtClean="0"/>
              <a:t>walayat</a:t>
            </a:r>
            <a:r>
              <a:rPr lang="en-US" sz="2000" dirty="0" smtClean="0"/>
              <a:t> but to establish safe areas </a:t>
            </a:r>
          </a:p>
          <a:p>
            <a:r>
              <a:rPr lang="en-US" sz="2000" dirty="0" smtClean="0"/>
              <a:t>Part of ‘humanitarian cluster’ and appeal – fighting for ‘proper’ Islam, ensuring Sunni rituals, rites, norms, interpretations by jihadist standards remain / are set-up</a:t>
            </a:r>
          </a:p>
          <a:p>
            <a:r>
              <a:rPr lang="en-US" sz="2000" dirty="0" smtClean="0"/>
              <a:t>Implementation of civil and civic services</a:t>
            </a:r>
          </a:p>
          <a:p>
            <a:r>
              <a:rPr lang="en-US" sz="2000" dirty="0" smtClean="0"/>
              <a:t>Re-launching key industry (food, oil, water) – giving out free services</a:t>
            </a:r>
          </a:p>
          <a:p>
            <a:r>
              <a:rPr lang="en-US" sz="2000" dirty="0" smtClean="0"/>
              <a:t>Supplies for Sunni refugee camps on outskirts of ISIS territory</a:t>
            </a:r>
          </a:p>
          <a:p>
            <a:r>
              <a:rPr lang="en-US" sz="2000" dirty="0" smtClean="0">
                <a:sym typeface="Wingdings"/>
              </a:rPr>
              <a:t> mixed narrative</a:t>
            </a:r>
            <a:endParaRPr lang="en-US" sz="2000" dirty="0" smtClean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22605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4546848" cy="3394472"/>
          </a:xfrm>
        </p:spPr>
        <p:txBody>
          <a:bodyPr/>
          <a:lstStyle/>
          <a:p>
            <a:r>
              <a:rPr lang="en-US" dirty="0" smtClean="0"/>
              <a:t>Addressing the </a:t>
            </a:r>
          </a:p>
          <a:p>
            <a:r>
              <a:rPr lang="en-US" dirty="0" smtClean="0"/>
              <a:t>Aesthetic visual element &amp;</a:t>
            </a:r>
          </a:p>
          <a:p>
            <a:r>
              <a:rPr lang="en-US" dirty="0" smtClean="0"/>
              <a:t>textual content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5" name="Picture 4" descr="‏لقطة الشاشة 2015-03-17 في 14‎.54‎.3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2045" y="1461666"/>
            <a:ext cx="4811955" cy="307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327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cintosh HD:Users:nicoprucha:Desktop:Celebreties of the Afterlife:Print:abulayth flickr from heaven.ti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105" y="1167886"/>
            <a:ext cx="3978955" cy="268726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4572000" y="1384421"/>
            <a:ext cx="4572000" cy="2308320"/>
          </a:xfrm>
          <a:prstGeom prst="rect">
            <a:avLst/>
          </a:prstGeom>
        </p:spPr>
        <p:txBody>
          <a:bodyPr lIns="91437" tIns="45718" rIns="91437" bIns="45718">
            <a:spAutoFit/>
          </a:bodyPr>
          <a:lstStyle/>
          <a:p>
            <a:r>
              <a:rPr lang="en-US" sz="2400" dirty="0"/>
              <a:t>“digital information is really just people in disguise” </a:t>
            </a:r>
          </a:p>
          <a:p>
            <a:endParaRPr lang="en-US" sz="2400" dirty="0"/>
          </a:p>
          <a:p>
            <a:r>
              <a:rPr lang="en-US" sz="2400" dirty="0"/>
              <a:t>Jason Lanier, Who Owns the Future?, Penguin Books Ltd.: London, 2013, 52. EBook edition.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682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6844"/>
            <a:ext cx="7924800" cy="857250"/>
          </a:xfrm>
        </p:spPr>
        <p:txBody>
          <a:bodyPr>
            <a:noAutofit/>
          </a:bodyPr>
          <a:lstStyle/>
          <a:p>
            <a:r>
              <a:rPr lang="en-US" sz="2800" b="1" dirty="0" smtClean="0"/>
              <a:t>Many Thanks!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err="1" smtClean="0"/>
              <a:t>Nico.prucha@univie.ac.at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/>
          </a:p>
        </p:txBody>
      </p:sp>
      <p:pic>
        <p:nvPicPr>
          <p:cNvPr id="9" name="Picture 8" descr="‏لقطة الشاشة 2014-02-19 في 13‎.08‎.5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743"/>
            <a:ext cx="9144000" cy="3683757"/>
          </a:xfrm>
          <a:prstGeom prst="rect">
            <a:avLst/>
          </a:prstGeom>
        </p:spPr>
      </p:pic>
      <p:pic>
        <p:nvPicPr>
          <p:cNvPr id="4" name="Picture 3" descr="‏لقطة الشاشة 2014-05-01 في 22‎.25‎.19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0"/>
            <a:ext cx="383366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2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The mobile Culture of Syria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Physical Networks / Local</a:t>
            </a:r>
          </a:p>
          <a:p>
            <a:r>
              <a:rPr lang="en-US" dirty="0" smtClean="0"/>
              <a:t>Virtual Support Networks / Global</a:t>
            </a:r>
          </a:p>
          <a:p>
            <a:r>
              <a:rPr lang="en-US" dirty="0" smtClean="0">
                <a:sym typeface="Wingdings"/>
              </a:rPr>
              <a:t> wide range of data on the Internet, </a:t>
            </a:r>
          </a:p>
          <a:p>
            <a:r>
              <a:rPr lang="en-US" dirty="0" smtClean="0">
                <a:sym typeface="Wingdings"/>
              </a:rPr>
              <a:t>ranging from jihadi forums to social media sites</a:t>
            </a:r>
          </a:p>
          <a:p>
            <a:r>
              <a:rPr lang="en-US" dirty="0" smtClean="0">
                <a:sym typeface="Wingdings"/>
              </a:rPr>
              <a:t> social media jihad win-win situation</a:t>
            </a:r>
          </a:p>
          <a:p>
            <a:r>
              <a:rPr lang="en-US" dirty="0" smtClean="0">
                <a:sym typeface="Wingdings"/>
              </a:rPr>
              <a:t> propaganda for everyone / hardcore beheadings – humanitarian terrorist</a:t>
            </a:r>
          </a:p>
          <a:p>
            <a:r>
              <a:rPr lang="en-US" dirty="0" smtClean="0">
                <a:sym typeface="Wingdings"/>
              </a:rPr>
              <a:t> resonance among audience / adoptive propaganda</a:t>
            </a:r>
          </a:p>
        </p:txBody>
      </p:sp>
    </p:spTree>
    <p:extLst>
      <p:ext uri="{BB962C8B-B14F-4D97-AF65-F5344CB8AC3E}">
        <p14:creationId xmlns:p14="http://schemas.microsoft.com/office/powerpoint/2010/main" val="3526715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‏لقطة الشاشة 2014-10-02 في 20‎.21‎.48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9676" y="1"/>
            <a:ext cx="3374324" cy="29317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Formalize religion </a:t>
            </a:r>
          </a:p>
          <a:p>
            <a:r>
              <a:rPr lang="en-US" dirty="0"/>
              <a:t>Policing communities</a:t>
            </a:r>
          </a:p>
          <a:p>
            <a:r>
              <a:rPr lang="en-US" dirty="0" smtClean="0"/>
              <a:t>Clear definitions of </a:t>
            </a:r>
            <a:br>
              <a:rPr lang="en-US" dirty="0" smtClean="0"/>
            </a:br>
            <a:r>
              <a:rPr lang="en-US" dirty="0" smtClean="0"/>
              <a:t>“right &amp; wrong”</a:t>
            </a:r>
          </a:p>
          <a:p>
            <a:r>
              <a:rPr lang="en-US" dirty="0" smtClean="0"/>
              <a:t>General “rules of engagement”</a:t>
            </a:r>
          </a:p>
          <a:p>
            <a:r>
              <a:rPr lang="en-US" dirty="0" smtClean="0"/>
              <a:t>Jurisprudence, way of life, living the alternative</a:t>
            </a:r>
          </a:p>
          <a:p>
            <a:r>
              <a:rPr lang="en-US" dirty="0" smtClean="0"/>
              <a:t>Little to no disconnect between on-/offline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6" name="Picture 5" descr="‏لقطة الشاشة 2014-03-04 في 09‎.00‎.28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02" y="168327"/>
            <a:ext cx="1841274" cy="1377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6353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FF part of cluster networks – ISIS Samples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Foreign Fighters tend to address audience in their preferred language (oftentimes not Arabic)</a:t>
            </a:r>
          </a:p>
          <a:p>
            <a:r>
              <a:rPr lang="en-US" dirty="0" smtClean="0"/>
              <a:t>Rhetorical analysis provides insight into the Arabic dominated ideology</a:t>
            </a:r>
          </a:p>
          <a:p>
            <a:r>
              <a:rPr lang="en-US" dirty="0" smtClean="0"/>
              <a:t>Address to audiences with intention to incite (</a:t>
            </a:r>
            <a:r>
              <a:rPr lang="en-US" i="1" dirty="0" err="1" smtClean="0"/>
              <a:t>tahrid</a:t>
            </a:r>
            <a:r>
              <a:rPr lang="en-US" dirty="0" smtClean="0"/>
              <a:t>) shows a pop-cultural, visual literacy aspect which has become popular esp. on Twitter</a:t>
            </a:r>
          </a:p>
          <a:p>
            <a:r>
              <a:rPr lang="en-US" dirty="0" smtClean="0"/>
              <a:t>Question of identity – being a “Sunni </a:t>
            </a:r>
            <a:r>
              <a:rPr lang="en-US" dirty="0" err="1" smtClean="0"/>
              <a:t>Musim</a:t>
            </a:r>
            <a:r>
              <a:rPr lang="en-US" dirty="0" smtClean="0"/>
              <a:t>” // jihadi lifestyle</a:t>
            </a:r>
          </a:p>
          <a:p>
            <a:r>
              <a:rPr lang="en-US" dirty="0" smtClean="0"/>
              <a:t>Dissociation to country of residence/origin (passport burning – attaining ISIS citizenry)</a:t>
            </a:r>
          </a:p>
          <a:p>
            <a:r>
              <a:rPr lang="en-US" dirty="0" smtClean="0"/>
              <a:t>Open declaration of </a:t>
            </a:r>
            <a:r>
              <a:rPr lang="en-US" i="1" dirty="0" err="1" smtClean="0"/>
              <a:t>harb</a:t>
            </a:r>
            <a:r>
              <a:rPr lang="en-US" i="1" dirty="0" smtClean="0"/>
              <a:t> </a:t>
            </a:r>
            <a:r>
              <a:rPr lang="en-US" i="1" dirty="0" err="1" smtClean="0"/>
              <a:t>ta’ifi</a:t>
            </a:r>
            <a:r>
              <a:rPr lang="en-US" dirty="0" smtClean="0"/>
              <a:t> (“confessional war”)</a:t>
            </a:r>
          </a:p>
          <a:p>
            <a:endParaRPr lang="en-US" dirty="0"/>
          </a:p>
        </p:txBody>
      </p:sp>
      <p:pic>
        <p:nvPicPr>
          <p:cNvPr id="4" name="Picture 3" descr="‏لقطة الشاشة 2014-05-22 في 14‎.46‎.5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0" y="3655605"/>
            <a:ext cx="3911600" cy="1587500"/>
          </a:xfrm>
          <a:prstGeom prst="rect">
            <a:avLst/>
          </a:prstGeom>
        </p:spPr>
      </p:pic>
      <p:pic>
        <p:nvPicPr>
          <p:cNvPr id="5" name="Picture 4" descr="‏لقطة الشاشة 2014-05-22 في 14‎.50‎.4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566" y="0"/>
            <a:ext cx="4602434" cy="3450378"/>
          </a:xfrm>
          <a:prstGeom prst="rect">
            <a:avLst/>
          </a:prstGeom>
        </p:spPr>
      </p:pic>
      <p:pic>
        <p:nvPicPr>
          <p:cNvPr id="6" name="Picture 5" descr="‏لقطة الشاشة 2014-05-22 في 14‎.50‎.2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385"/>
            <a:ext cx="600923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76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ISIS – practicality vs. AQ’s seniority</a:t>
            </a:r>
          </a:p>
          <a:p>
            <a:r>
              <a:rPr lang="en-US" dirty="0" smtClean="0"/>
              <a:t>Based on AQ ideologues and texts</a:t>
            </a:r>
          </a:p>
          <a:p>
            <a:r>
              <a:rPr lang="en-US" dirty="0" smtClean="0"/>
              <a:t>Massive audio-/visual output (4-8 videos per day)</a:t>
            </a:r>
          </a:p>
          <a:p>
            <a:r>
              <a:rPr lang="en-US" dirty="0" smtClean="0"/>
              <a:t>Combat &amp; media work one strategy (</a:t>
            </a:r>
            <a:r>
              <a:rPr lang="en-US" dirty="0" err="1" smtClean="0"/>
              <a:t>qital</a:t>
            </a:r>
            <a:r>
              <a:rPr lang="en-US" dirty="0" smtClean="0"/>
              <a:t>/</a:t>
            </a:r>
            <a:r>
              <a:rPr lang="en-US" dirty="0" err="1" smtClean="0"/>
              <a:t>da’wa</a:t>
            </a:r>
            <a:r>
              <a:rPr lang="en-US" dirty="0" smtClean="0"/>
              <a:t>)</a:t>
            </a:r>
          </a:p>
          <a:p>
            <a:r>
              <a:rPr lang="en-US" dirty="0" smtClean="0"/>
              <a:t>Eroding borders of Sykes-Picot</a:t>
            </a:r>
          </a:p>
          <a:p>
            <a:r>
              <a:rPr lang="en-US" dirty="0" smtClean="0"/>
              <a:t>Installing provinces as part of IS (Libya, Sinai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64852-7383-BD40-BF67-D34666E20240}" type="datetime1">
              <a:rPr lang="en-US" smtClean="0"/>
              <a:pPr/>
              <a:t>3/18/2015</a:t>
            </a:fld>
            <a:endParaRPr lang="en-US"/>
          </a:p>
        </p:txBody>
      </p:sp>
      <p:pic>
        <p:nvPicPr>
          <p:cNvPr id="5" name="Picture 4" descr="‏لقطة الشاشة 2013-11-09 في 15‎.41‎.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4983" y="0"/>
            <a:ext cx="2369973" cy="132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‏لقطة الشاشة 2013-11-09 في 15‎.42‎.3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4328" y="204079"/>
            <a:ext cx="1980655" cy="1110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‏لقطة الشاشة 2013-11-09 في 15‎.41‎.29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956" y="204080"/>
            <a:ext cx="1933280" cy="1083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2807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‏لقطة الشاشة 2013-11-11 في 10‎.37‎.0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753" y="1200150"/>
            <a:ext cx="1894869" cy="2698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286856"/>
            <a:ext cx="6865153" cy="1314450"/>
          </a:xfrm>
        </p:spPr>
        <p:txBody>
          <a:bodyPr/>
          <a:lstStyle/>
          <a:p>
            <a:r>
              <a:rPr lang="en-US" dirty="0" smtClean="0"/>
              <a:t>Intersections off-/Online: Media-Mujahidin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1" y="1200150"/>
            <a:ext cx="6560152" cy="3086100"/>
          </a:xfrm>
          <a:prstGeom prst="rect">
            <a:avLst/>
          </a:prstGeom>
        </p:spPr>
        <p:txBody>
          <a:bodyPr lIns="91437" tIns="45718" rIns="91437" bIns="45718">
            <a:noAutofit/>
          </a:bodyPr>
          <a:lstStyle/>
          <a:p>
            <a:r>
              <a:rPr lang="en-US" sz="1800" dirty="0" smtClean="0"/>
              <a:t>Media jihad and actors fully equated to ‘regular’ </a:t>
            </a:r>
            <a:r>
              <a:rPr lang="en-US" sz="1800" dirty="0" err="1" smtClean="0"/>
              <a:t>Mujahid</a:t>
            </a:r>
            <a:r>
              <a:rPr lang="en-US" sz="1800" dirty="0" smtClean="0"/>
              <a:t> or martyrdom ops</a:t>
            </a:r>
          </a:p>
          <a:p>
            <a:r>
              <a:rPr lang="en-US" sz="1800" dirty="0" smtClean="0"/>
              <a:t>‘Dignitaries of Media Jihad’ plea (10/2013) for renewal of religion by jihadi parameters by media means, </a:t>
            </a:r>
            <a:r>
              <a:rPr lang="en-US" sz="1800" i="1" dirty="0" err="1" smtClean="0"/>
              <a:t>tahrid</a:t>
            </a:r>
            <a:r>
              <a:rPr lang="en-US" sz="1800" i="1" dirty="0" smtClean="0"/>
              <a:t> &amp; </a:t>
            </a:r>
            <a:r>
              <a:rPr lang="en-US" sz="1800" i="1" dirty="0" err="1" smtClean="0"/>
              <a:t>qital</a:t>
            </a:r>
            <a:endParaRPr lang="en-US" sz="1800" dirty="0" smtClean="0"/>
          </a:p>
          <a:p>
            <a:r>
              <a:rPr lang="en-US" sz="1800" dirty="0" smtClean="0"/>
              <a:t>Jihad media most essential part and strategy</a:t>
            </a:r>
          </a:p>
          <a:p>
            <a:r>
              <a:rPr lang="en-US" sz="1800" dirty="0" smtClean="0"/>
              <a:t>Outreach in all languages, competing with mainstream schools of thought and media</a:t>
            </a:r>
          </a:p>
          <a:p>
            <a:r>
              <a:rPr lang="en-US" sz="1800" dirty="0" smtClean="0"/>
              <a:t>Reducing space to actual </a:t>
            </a:r>
            <a:r>
              <a:rPr lang="en-US" sz="1800" i="1" dirty="0" err="1" smtClean="0"/>
              <a:t>Mujahideen</a:t>
            </a:r>
            <a:r>
              <a:rPr lang="en-US" sz="1800" dirty="0" smtClean="0"/>
              <a:t>, “who are chosen by God to defend the </a:t>
            </a:r>
            <a:r>
              <a:rPr lang="en-US" sz="1800" i="1" dirty="0" err="1" smtClean="0"/>
              <a:t>umma</a:t>
            </a:r>
            <a:r>
              <a:rPr lang="en-US" sz="1800" dirty="0" smtClean="0"/>
              <a:t>”</a:t>
            </a:r>
          </a:p>
          <a:p>
            <a:r>
              <a:rPr lang="en-US" sz="1800" dirty="0" smtClean="0"/>
              <a:t>Missionary work from the frontiers and the ‘hinterland’ (Islam./</a:t>
            </a:r>
            <a:r>
              <a:rPr lang="en-US" sz="1800" i="1" dirty="0" err="1" smtClean="0"/>
              <a:t>kuffar</a:t>
            </a:r>
            <a:r>
              <a:rPr lang="en-US" sz="1800" dirty="0" smtClean="0"/>
              <a:t> territory)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72811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/>
              <a:t>The Islamic State of Iraq and al-Sham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069826"/>
            <a:ext cx="7924800" cy="3086100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Protectors of Sunni communities in Iraq (al-Anbar, Ramadi, Fallujah) and Syria</a:t>
            </a:r>
          </a:p>
          <a:p>
            <a:r>
              <a:rPr lang="en-US" sz="2000" dirty="0" smtClean="0"/>
              <a:t>Implementing </a:t>
            </a:r>
            <a:r>
              <a:rPr lang="en-US" sz="2000" dirty="0" err="1" smtClean="0"/>
              <a:t>shari’a</a:t>
            </a:r>
            <a:r>
              <a:rPr lang="en-US" sz="2000" dirty="0" smtClean="0"/>
              <a:t> law and fighting shirk; any violation of </a:t>
            </a:r>
            <a:r>
              <a:rPr lang="en-US" sz="2000" dirty="0" err="1" smtClean="0"/>
              <a:t>tawhid</a:t>
            </a:r>
            <a:endParaRPr lang="en-US" sz="2000" dirty="0" smtClean="0"/>
          </a:p>
          <a:p>
            <a:r>
              <a:rPr lang="en-US" sz="2000" dirty="0" smtClean="0"/>
              <a:t>Destruction of graves of saints, burial sites, Iranian sponsored libraries</a:t>
            </a:r>
          </a:p>
          <a:p>
            <a:r>
              <a:rPr lang="en-US" sz="2000" dirty="0" smtClean="0"/>
              <a:t>ISIS fighting mainly non-Sunni Iraqi </a:t>
            </a:r>
            <a:r>
              <a:rPr lang="en-US" sz="2000" dirty="0" err="1" smtClean="0"/>
              <a:t>gov.</a:t>
            </a:r>
            <a:r>
              <a:rPr lang="en-US" sz="2000" dirty="0" smtClean="0"/>
              <a:t> forces adds to cluster of mutual </a:t>
            </a:r>
            <a:r>
              <a:rPr lang="en-US" sz="2000" dirty="0" err="1" smtClean="0"/>
              <a:t>harb</a:t>
            </a:r>
            <a:r>
              <a:rPr lang="en-US" sz="2000" dirty="0" smtClean="0"/>
              <a:t> </a:t>
            </a:r>
            <a:r>
              <a:rPr lang="en-US" sz="2000" dirty="0" err="1" smtClean="0"/>
              <a:t>ta’ifi</a:t>
            </a:r>
            <a:r>
              <a:rPr lang="en-US" sz="2000" dirty="0" smtClean="0"/>
              <a:t> </a:t>
            </a:r>
          </a:p>
          <a:p>
            <a:endParaRPr lang="en-US" sz="2000" dirty="0"/>
          </a:p>
        </p:txBody>
      </p:sp>
      <p:pic>
        <p:nvPicPr>
          <p:cNvPr id="4" name="Picture 3" descr="‏لقطة الشاشة 2014-05-02 في 00‎.46‎.3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492" y="2886005"/>
            <a:ext cx="3801038" cy="225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15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 Analyses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609600" y="1200150"/>
            <a:ext cx="7924800" cy="3086100"/>
          </a:xfrm>
          <a:prstGeom prst="rect">
            <a:avLst/>
          </a:prstGeom>
        </p:spPr>
        <p:txBody>
          <a:bodyPr/>
          <a:lstStyle/>
          <a:p>
            <a:r>
              <a:rPr lang="en-US" sz="2000" dirty="0" smtClean="0"/>
              <a:t>Testimonies of suicide-bombers (</a:t>
            </a:r>
            <a:r>
              <a:rPr lang="en-US" sz="2000" dirty="0" err="1" smtClean="0"/>
              <a:t>wasiyya</a:t>
            </a:r>
            <a:r>
              <a:rPr lang="en-US" sz="2000" dirty="0" smtClean="0"/>
              <a:t>) or recommendations by regular fighters (</a:t>
            </a:r>
            <a:r>
              <a:rPr lang="en-US" sz="2000" dirty="0" err="1" smtClean="0"/>
              <a:t>nasiha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Executions and confessions of </a:t>
            </a:r>
            <a:r>
              <a:rPr lang="en-US" sz="2000" i="1" dirty="0" err="1" smtClean="0"/>
              <a:t>Shabiha</a:t>
            </a:r>
            <a:endParaRPr lang="en-US" sz="2000" dirty="0"/>
          </a:p>
          <a:p>
            <a:r>
              <a:rPr lang="en-US" sz="2000" dirty="0" smtClean="0"/>
              <a:t>Eulogies (</a:t>
            </a:r>
            <a:r>
              <a:rPr lang="en-US" sz="2000" dirty="0" err="1" smtClean="0"/>
              <a:t>ritha</a:t>
            </a:r>
            <a:r>
              <a:rPr lang="en-US" sz="2000" dirty="0" smtClean="0"/>
              <a:t>’)</a:t>
            </a:r>
          </a:p>
          <a:p>
            <a:r>
              <a:rPr lang="en-US" sz="2000" dirty="0" smtClean="0"/>
              <a:t>Documentation of battles and post-battle assessment (shock of al-</a:t>
            </a:r>
            <a:r>
              <a:rPr lang="en-US" sz="2000" dirty="0" err="1" smtClean="0"/>
              <a:t>Qusayr</a:t>
            </a:r>
            <a:r>
              <a:rPr lang="en-US" sz="2000" dirty="0" smtClean="0"/>
              <a:t> loss)</a:t>
            </a:r>
          </a:p>
          <a:p>
            <a:r>
              <a:rPr lang="en-US" sz="2000" dirty="0" smtClean="0">
                <a:sym typeface="Wingdings"/>
              </a:rPr>
              <a:t> example </a:t>
            </a:r>
            <a:r>
              <a:rPr lang="en-US" sz="2000" i="1" dirty="0" err="1" smtClean="0">
                <a:sym typeface="Wingdings"/>
              </a:rPr>
              <a:t>nawafidh</a:t>
            </a:r>
            <a:r>
              <a:rPr lang="en-US" sz="2000" i="1" dirty="0" smtClean="0">
                <a:sym typeface="Wingdings"/>
              </a:rPr>
              <a:t> ‘</a:t>
            </a:r>
            <a:r>
              <a:rPr lang="en-US" sz="2000" i="1" dirty="0" err="1" smtClean="0">
                <a:sym typeface="Wingdings"/>
              </a:rPr>
              <a:t>ala</a:t>
            </a:r>
            <a:r>
              <a:rPr lang="en-US" sz="2000" i="1" dirty="0" smtClean="0">
                <a:sym typeface="Wingdings"/>
              </a:rPr>
              <a:t> </a:t>
            </a:r>
            <a:r>
              <a:rPr lang="en-US" sz="2000" i="1" dirty="0" err="1" smtClean="0">
                <a:sym typeface="Wingdings"/>
              </a:rPr>
              <a:t>ard</a:t>
            </a:r>
            <a:r>
              <a:rPr lang="en-US" sz="2000" i="1" dirty="0" smtClean="0">
                <a:sym typeface="Wingdings"/>
              </a:rPr>
              <a:t> al-</a:t>
            </a:r>
            <a:r>
              <a:rPr lang="en-US" sz="2000" i="1" dirty="0" err="1" smtClean="0">
                <a:sym typeface="Wingdings"/>
              </a:rPr>
              <a:t>malahim</a:t>
            </a:r>
            <a:r>
              <a:rPr lang="en-US" sz="2000" dirty="0" smtClean="0">
                <a:sym typeface="Wingdings"/>
              </a:rPr>
              <a:t> 25; “protecting the access points of Aleppo” (November, 2013)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580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1132</Words>
  <Application>Microsoft Office PowerPoint</Application>
  <PresentationFormat>On-screen Show (16:9)</PresentationFormat>
  <Paragraphs>122</Paragraphs>
  <Slides>23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The Use of the Internet by the “Islamic State”</vt:lpstr>
      <vt:lpstr>PowerPoint Presentation</vt:lpstr>
      <vt:lpstr>The mobile Culture of Syria</vt:lpstr>
      <vt:lpstr>PowerPoint Presentation</vt:lpstr>
      <vt:lpstr>FF part of cluster networks – ISIS Samples</vt:lpstr>
      <vt:lpstr>PowerPoint Presentation</vt:lpstr>
      <vt:lpstr>Intersections off-/Online: Media-Mujahidin</vt:lpstr>
      <vt:lpstr>The Islamic State of Iraq and al-Sham </vt:lpstr>
      <vt:lpstr>Content Analyses</vt:lpstr>
      <vt:lpstr>‘Proof’ of Iranian war against Sunna</vt:lpstr>
      <vt:lpstr>PowerPoint Presentation</vt:lpstr>
      <vt:lpstr>Zarqawi as the ultimate rolemodel</vt:lpstr>
      <vt:lpstr>PowerPoint Presentation</vt:lpstr>
      <vt:lpstr>Content, Context, Communication Nodes</vt:lpstr>
      <vt:lpstr>Advanced learning by cluster network</vt:lpstr>
      <vt:lpstr>PowerPoint Presentation</vt:lpstr>
      <vt:lpstr>PowerPoint Presentation</vt:lpstr>
      <vt:lpstr>Mobile jihadi Culture in Syria</vt:lpstr>
      <vt:lpstr>Understanding Agitprop</vt:lpstr>
      <vt:lpstr>State building – winning hearts and Minds</vt:lpstr>
      <vt:lpstr>PowerPoint Presentation</vt:lpstr>
      <vt:lpstr>PowerPoint Presentation</vt:lpstr>
      <vt:lpstr>Many Thanks!  Nico.prucha@univie.ac.at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Micky</dc:creator>
  <cp:lastModifiedBy>Dublin City University</cp:lastModifiedBy>
  <cp:revision>52</cp:revision>
  <dcterms:created xsi:type="dcterms:W3CDTF">2014-02-15T08:17:39Z</dcterms:created>
  <dcterms:modified xsi:type="dcterms:W3CDTF">2015-03-18T16:26:17Z</dcterms:modified>
</cp:coreProperties>
</file>